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sldIdLst>
    <p:sldId id="33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</p:sldIdLst>
  <p:sldSz cx="9144000" cy="5143500" type="screen16x9"/>
  <p:notesSz cx="9144000" cy="51435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>
      <p:cViewPr varScale="1">
        <p:scale>
          <a:sx n="160" d="100"/>
          <a:sy n="160" d="100"/>
        </p:scale>
        <p:origin x="78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25F95D-963F-4109-B32E-877321BB6F19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ADFECB-AB79-4F0D-A6B9-BACB92F7ACC1}">
      <dgm:prSet/>
      <dgm:spPr/>
      <dgm:t>
        <a:bodyPr/>
        <a:lstStyle/>
        <a:p>
          <a:r>
            <a:rPr lang="en-US" b="1"/>
            <a:t>Давайте предсказывать следующее слово по предыдущим</a:t>
          </a:r>
          <a:endParaRPr lang="en-US"/>
        </a:p>
      </dgm:t>
    </dgm:pt>
    <dgm:pt modelId="{D4867CBF-637E-47E2-ACDE-6A14BBA3E712}" type="parTrans" cxnId="{6616844C-0844-4A5C-BD22-0ABBA6930247}">
      <dgm:prSet/>
      <dgm:spPr/>
      <dgm:t>
        <a:bodyPr/>
        <a:lstStyle/>
        <a:p>
          <a:endParaRPr lang="en-US"/>
        </a:p>
      </dgm:t>
    </dgm:pt>
    <dgm:pt modelId="{95DDC149-10F3-4E9E-A73B-4E4CCC8C4A71}" type="sibTrans" cxnId="{6616844C-0844-4A5C-BD22-0ABBA6930247}">
      <dgm:prSet/>
      <dgm:spPr/>
      <dgm:t>
        <a:bodyPr/>
        <a:lstStyle/>
        <a:p>
          <a:endParaRPr lang="en-US"/>
        </a:p>
      </dgm:t>
    </dgm:pt>
    <dgm:pt modelId="{773D97E3-5DBE-4BB4-9021-F07E10E04E13}">
      <dgm:prSet/>
      <dgm:spPr/>
      <dgm:t>
        <a:bodyPr/>
        <a:lstStyle/>
        <a:p>
          <a:r>
            <a:rPr lang="en-US"/>
            <a:t>Мама мыла … (раму)</a:t>
          </a:r>
        </a:p>
      </dgm:t>
    </dgm:pt>
    <dgm:pt modelId="{F6C1AC9E-6902-493B-8231-C6B643DF0FE6}" type="parTrans" cxnId="{95258E98-5704-4B93-B694-8B48580BAE5B}">
      <dgm:prSet/>
      <dgm:spPr/>
      <dgm:t>
        <a:bodyPr/>
        <a:lstStyle/>
        <a:p>
          <a:endParaRPr lang="en-US"/>
        </a:p>
      </dgm:t>
    </dgm:pt>
    <dgm:pt modelId="{1EE2C288-B1A1-4CAF-AB2D-F250F8AD0858}" type="sibTrans" cxnId="{95258E98-5704-4B93-B694-8B48580BAE5B}">
      <dgm:prSet/>
      <dgm:spPr/>
      <dgm:t>
        <a:bodyPr/>
        <a:lstStyle/>
        <a:p>
          <a:endParaRPr lang="en-US"/>
        </a:p>
      </dgm:t>
    </dgm:pt>
    <dgm:pt modelId="{5BECD6E6-4E9E-4A4A-A15F-B770CDB28F73}">
      <dgm:prSet/>
      <dgm:spPr/>
      <dgm:t>
        <a:bodyPr/>
        <a:lstStyle/>
        <a:p>
          <a:r>
            <a:rPr lang="en-US"/>
            <a:t>Я пошел в магазин купить … (картошку | молоко | …)</a:t>
          </a:r>
        </a:p>
      </dgm:t>
    </dgm:pt>
    <dgm:pt modelId="{3E16C32A-A027-46B5-8EE6-1A54E35E81E4}" type="parTrans" cxnId="{F3B45EF3-D124-478A-A8A8-6D180527BFA3}">
      <dgm:prSet/>
      <dgm:spPr/>
      <dgm:t>
        <a:bodyPr/>
        <a:lstStyle/>
        <a:p>
          <a:endParaRPr lang="en-US"/>
        </a:p>
      </dgm:t>
    </dgm:pt>
    <dgm:pt modelId="{D540C126-519C-4963-B7A5-FEA64566AD4A}" type="sibTrans" cxnId="{F3B45EF3-D124-478A-A8A8-6D180527BFA3}">
      <dgm:prSet/>
      <dgm:spPr/>
      <dgm:t>
        <a:bodyPr/>
        <a:lstStyle/>
        <a:p>
          <a:endParaRPr lang="en-US"/>
        </a:p>
      </dgm:t>
    </dgm:pt>
    <dgm:pt modelId="{945E3B2C-4982-4827-A898-B0A28736CB65}">
      <dgm:prSet/>
      <dgm:spPr/>
      <dgm:t>
        <a:bodyPr/>
        <a:lstStyle/>
        <a:p>
          <a:r>
            <a:rPr lang="en-US"/>
            <a:t>В целом со словами работать сложно, обычно переходят к word pieces.</a:t>
          </a:r>
        </a:p>
      </dgm:t>
    </dgm:pt>
    <dgm:pt modelId="{EEF2326D-2451-447D-BB4B-EF2DF47C3B99}" type="parTrans" cxnId="{81E41442-C77D-46F6-8EAA-12058E9EF02C}">
      <dgm:prSet/>
      <dgm:spPr/>
      <dgm:t>
        <a:bodyPr/>
        <a:lstStyle/>
        <a:p>
          <a:endParaRPr lang="en-US"/>
        </a:p>
      </dgm:t>
    </dgm:pt>
    <dgm:pt modelId="{0755935A-05BB-4A87-A99A-46094532B72D}" type="sibTrans" cxnId="{81E41442-C77D-46F6-8EAA-12058E9EF02C}">
      <dgm:prSet/>
      <dgm:spPr/>
      <dgm:t>
        <a:bodyPr/>
        <a:lstStyle/>
        <a:p>
          <a:endParaRPr lang="en-US"/>
        </a:p>
      </dgm:t>
    </dgm:pt>
    <dgm:pt modelId="{822C2769-C699-604F-A3C2-73E40521BA20}" type="pres">
      <dgm:prSet presAssocID="{2A25F95D-963F-4109-B32E-877321BB6F19}" presName="outerComposite" presStyleCnt="0">
        <dgm:presLayoutVars>
          <dgm:chMax val="5"/>
          <dgm:dir/>
          <dgm:resizeHandles val="exact"/>
        </dgm:presLayoutVars>
      </dgm:prSet>
      <dgm:spPr/>
    </dgm:pt>
    <dgm:pt modelId="{1276FE1D-ED86-F341-B2E8-A045E70AA491}" type="pres">
      <dgm:prSet presAssocID="{2A25F95D-963F-4109-B32E-877321BB6F19}" presName="dummyMaxCanvas" presStyleCnt="0">
        <dgm:presLayoutVars/>
      </dgm:prSet>
      <dgm:spPr/>
    </dgm:pt>
    <dgm:pt modelId="{43A2203D-B197-0E49-85F4-C61E35CFA118}" type="pres">
      <dgm:prSet presAssocID="{2A25F95D-963F-4109-B32E-877321BB6F19}" presName="ThreeNodes_1" presStyleLbl="node1" presStyleIdx="0" presStyleCnt="3">
        <dgm:presLayoutVars>
          <dgm:bulletEnabled val="1"/>
        </dgm:presLayoutVars>
      </dgm:prSet>
      <dgm:spPr/>
    </dgm:pt>
    <dgm:pt modelId="{81722944-02CF-9640-8777-4002162BCACF}" type="pres">
      <dgm:prSet presAssocID="{2A25F95D-963F-4109-B32E-877321BB6F19}" presName="ThreeNodes_2" presStyleLbl="node1" presStyleIdx="1" presStyleCnt="3">
        <dgm:presLayoutVars>
          <dgm:bulletEnabled val="1"/>
        </dgm:presLayoutVars>
      </dgm:prSet>
      <dgm:spPr/>
    </dgm:pt>
    <dgm:pt modelId="{8CABB667-8ECC-724A-82C3-575B78710837}" type="pres">
      <dgm:prSet presAssocID="{2A25F95D-963F-4109-B32E-877321BB6F19}" presName="ThreeNodes_3" presStyleLbl="node1" presStyleIdx="2" presStyleCnt="3">
        <dgm:presLayoutVars>
          <dgm:bulletEnabled val="1"/>
        </dgm:presLayoutVars>
      </dgm:prSet>
      <dgm:spPr/>
    </dgm:pt>
    <dgm:pt modelId="{74C72635-F98E-1849-B872-29BEE4AFCC2E}" type="pres">
      <dgm:prSet presAssocID="{2A25F95D-963F-4109-B32E-877321BB6F19}" presName="ThreeConn_1-2" presStyleLbl="fgAccFollowNode1" presStyleIdx="0" presStyleCnt="2">
        <dgm:presLayoutVars>
          <dgm:bulletEnabled val="1"/>
        </dgm:presLayoutVars>
      </dgm:prSet>
      <dgm:spPr/>
    </dgm:pt>
    <dgm:pt modelId="{74B11C9F-F4F1-A74E-A5E8-05C3965B0A13}" type="pres">
      <dgm:prSet presAssocID="{2A25F95D-963F-4109-B32E-877321BB6F19}" presName="ThreeConn_2-3" presStyleLbl="fgAccFollowNode1" presStyleIdx="1" presStyleCnt="2">
        <dgm:presLayoutVars>
          <dgm:bulletEnabled val="1"/>
        </dgm:presLayoutVars>
      </dgm:prSet>
      <dgm:spPr/>
    </dgm:pt>
    <dgm:pt modelId="{7E1ACAAE-3BA5-5A44-8885-CBF2B00AD7A3}" type="pres">
      <dgm:prSet presAssocID="{2A25F95D-963F-4109-B32E-877321BB6F19}" presName="ThreeNodes_1_text" presStyleLbl="node1" presStyleIdx="2" presStyleCnt="3">
        <dgm:presLayoutVars>
          <dgm:bulletEnabled val="1"/>
        </dgm:presLayoutVars>
      </dgm:prSet>
      <dgm:spPr/>
    </dgm:pt>
    <dgm:pt modelId="{5B688A00-53A4-F340-ACA6-C84E1271A14E}" type="pres">
      <dgm:prSet presAssocID="{2A25F95D-963F-4109-B32E-877321BB6F19}" presName="ThreeNodes_2_text" presStyleLbl="node1" presStyleIdx="2" presStyleCnt="3">
        <dgm:presLayoutVars>
          <dgm:bulletEnabled val="1"/>
        </dgm:presLayoutVars>
      </dgm:prSet>
      <dgm:spPr/>
    </dgm:pt>
    <dgm:pt modelId="{97007818-CDF1-B94B-A7D6-47FA745170B2}" type="pres">
      <dgm:prSet presAssocID="{2A25F95D-963F-4109-B32E-877321BB6F1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5D25B01-7449-1345-A3EA-777070819C85}" type="presOf" srcId="{2A25F95D-963F-4109-B32E-877321BB6F19}" destId="{822C2769-C699-604F-A3C2-73E40521BA20}" srcOrd="0" destOrd="0" presId="urn:microsoft.com/office/officeart/2005/8/layout/vProcess5"/>
    <dgm:cxn modelId="{67681205-AD83-6F46-9B79-876296F4469C}" type="presOf" srcId="{9FADFECB-AB79-4F0D-A6B9-BACB92F7ACC1}" destId="{43A2203D-B197-0E49-85F4-C61E35CFA118}" srcOrd="0" destOrd="0" presId="urn:microsoft.com/office/officeart/2005/8/layout/vProcess5"/>
    <dgm:cxn modelId="{6837DB18-F7C6-2A48-A91A-275B18E12941}" type="presOf" srcId="{1EE2C288-B1A1-4CAF-AB2D-F250F8AD0858}" destId="{74B11C9F-F4F1-A74E-A5E8-05C3965B0A13}" srcOrd="0" destOrd="0" presId="urn:microsoft.com/office/officeart/2005/8/layout/vProcess5"/>
    <dgm:cxn modelId="{D5E13219-3465-094A-8FE0-4CDB6EB9903C}" type="presOf" srcId="{773D97E3-5DBE-4BB4-9021-F07E10E04E13}" destId="{5B688A00-53A4-F340-ACA6-C84E1271A14E}" srcOrd="1" destOrd="0" presId="urn:microsoft.com/office/officeart/2005/8/layout/vProcess5"/>
    <dgm:cxn modelId="{D9CE4C41-B24C-8643-9B35-BDA3082289A7}" type="presOf" srcId="{5BECD6E6-4E9E-4A4A-A15F-B770CDB28F73}" destId="{97007818-CDF1-B94B-A7D6-47FA745170B2}" srcOrd="1" destOrd="0" presId="urn:microsoft.com/office/officeart/2005/8/layout/vProcess5"/>
    <dgm:cxn modelId="{81E41442-C77D-46F6-8EAA-12058E9EF02C}" srcId="{5BECD6E6-4E9E-4A4A-A15F-B770CDB28F73}" destId="{945E3B2C-4982-4827-A898-B0A28736CB65}" srcOrd="0" destOrd="0" parTransId="{EEF2326D-2451-447D-BB4B-EF2DF47C3B99}" sibTransId="{0755935A-05BB-4A87-A99A-46094532B72D}"/>
    <dgm:cxn modelId="{6616844C-0844-4A5C-BD22-0ABBA6930247}" srcId="{2A25F95D-963F-4109-B32E-877321BB6F19}" destId="{9FADFECB-AB79-4F0D-A6B9-BACB92F7ACC1}" srcOrd="0" destOrd="0" parTransId="{D4867CBF-637E-47E2-ACDE-6A14BBA3E712}" sibTransId="{95DDC149-10F3-4E9E-A73B-4E4CCC8C4A71}"/>
    <dgm:cxn modelId="{9EB6716A-675B-A549-B08B-064839ACF3F9}" type="presOf" srcId="{945E3B2C-4982-4827-A898-B0A28736CB65}" destId="{8CABB667-8ECC-724A-82C3-575B78710837}" srcOrd="0" destOrd="1" presId="urn:microsoft.com/office/officeart/2005/8/layout/vProcess5"/>
    <dgm:cxn modelId="{ACA20F73-BA4F-9D47-BACA-A4EABF1DCE53}" type="presOf" srcId="{95DDC149-10F3-4E9E-A73B-4E4CCC8C4A71}" destId="{74C72635-F98E-1849-B872-29BEE4AFCC2E}" srcOrd="0" destOrd="0" presId="urn:microsoft.com/office/officeart/2005/8/layout/vProcess5"/>
    <dgm:cxn modelId="{31622B7A-00E8-7D4B-9B95-6AD046938F11}" type="presOf" srcId="{945E3B2C-4982-4827-A898-B0A28736CB65}" destId="{97007818-CDF1-B94B-A7D6-47FA745170B2}" srcOrd="1" destOrd="1" presId="urn:microsoft.com/office/officeart/2005/8/layout/vProcess5"/>
    <dgm:cxn modelId="{95258E98-5704-4B93-B694-8B48580BAE5B}" srcId="{2A25F95D-963F-4109-B32E-877321BB6F19}" destId="{773D97E3-5DBE-4BB4-9021-F07E10E04E13}" srcOrd="1" destOrd="0" parTransId="{F6C1AC9E-6902-493B-8231-C6B643DF0FE6}" sibTransId="{1EE2C288-B1A1-4CAF-AB2D-F250F8AD0858}"/>
    <dgm:cxn modelId="{636A9FA5-C29D-4A45-8739-E42FF164D589}" type="presOf" srcId="{9FADFECB-AB79-4F0D-A6B9-BACB92F7ACC1}" destId="{7E1ACAAE-3BA5-5A44-8885-CBF2B00AD7A3}" srcOrd="1" destOrd="0" presId="urn:microsoft.com/office/officeart/2005/8/layout/vProcess5"/>
    <dgm:cxn modelId="{0FEEF4E5-B9BB-BD4D-AD36-2A1514EB70D0}" type="presOf" srcId="{773D97E3-5DBE-4BB4-9021-F07E10E04E13}" destId="{81722944-02CF-9640-8777-4002162BCACF}" srcOrd="0" destOrd="0" presId="urn:microsoft.com/office/officeart/2005/8/layout/vProcess5"/>
    <dgm:cxn modelId="{F3B45EF3-D124-478A-A8A8-6D180527BFA3}" srcId="{2A25F95D-963F-4109-B32E-877321BB6F19}" destId="{5BECD6E6-4E9E-4A4A-A15F-B770CDB28F73}" srcOrd="2" destOrd="0" parTransId="{3E16C32A-A027-46B5-8EE6-1A54E35E81E4}" sibTransId="{D540C126-519C-4963-B7A5-FEA64566AD4A}"/>
    <dgm:cxn modelId="{77FC0EF5-F2FC-3D44-BB06-36B2A8143AA0}" type="presOf" srcId="{5BECD6E6-4E9E-4A4A-A15F-B770CDB28F73}" destId="{8CABB667-8ECC-724A-82C3-575B78710837}" srcOrd="0" destOrd="0" presId="urn:microsoft.com/office/officeart/2005/8/layout/vProcess5"/>
    <dgm:cxn modelId="{A73BE1AC-96CB-7A46-82D4-BA82CD5759B8}" type="presParOf" srcId="{822C2769-C699-604F-A3C2-73E40521BA20}" destId="{1276FE1D-ED86-F341-B2E8-A045E70AA491}" srcOrd="0" destOrd="0" presId="urn:microsoft.com/office/officeart/2005/8/layout/vProcess5"/>
    <dgm:cxn modelId="{1E0215C0-FECE-324E-BB0D-7B64BEBD0230}" type="presParOf" srcId="{822C2769-C699-604F-A3C2-73E40521BA20}" destId="{43A2203D-B197-0E49-85F4-C61E35CFA118}" srcOrd="1" destOrd="0" presId="urn:microsoft.com/office/officeart/2005/8/layout/vProcess5"/>
    <dgm:cxn modelId="{390DCC72-F161-A74A-B9DF-88790203A8A0}" type="presParOf" srcId="{822C2769-C699-604F-A3C2-73E40521BA20}" destId="{81722944-02CF-9640-8777-4002162BCACF}" srcOrd="2" destOrd="0" presId="urn:microsoft.com/office/officeart/2005/8/layout/vProcess5"/>
    <dgm:cxn modelId="{CDA850E1-C187-E241-B598-12AA68554B1A}" type="presParOf" srcId="{822C2769-C699-604F-A3C2-73E40521BA20}" destId="{8CABB667-8ECC-724A-82C3-575B78710837}" srcOrd="3" destOrd="0" presId="urn:microsoft.com/office/officeart/2005/8/layout/vProcess5"/>
    <dgm:cxn modelId="{82A32E62-10E4-3241-B802-C50DAA0EA757}" type="presParOf" srcId="{822C2769-C699-604F-A3C2-73E40521BA20}" destId="{74C72635-F98E-1849-B872-29BEE4AFCC2E}" srcOrd="4" destOrd="0" presId="urn:microsoft.com/office/officeart/2005/8/layout/vProcess5"/>
    <dgm:cxn modelId="{87B45765-DF45-F746-9C33-B79F840E9828}" type="presParOf" srcId="{822C2769-C699-604F-A3C2-73E40521BA20}" destId="{74B11C9F-F4F1-A74E-A5E8-05C3965B0A13}" srcOrd="5" destOrd="0" presId="urn:microsoft.com/office/officeart/2005/8/layout/vProcess5"/>
    <dgm:cxn modelId="{8931C252-548E-F84D-ADEC-B8A8ADDD7134}" type="presParOf" srcId="{822C2769-C699-604F-A3C2-73E40521BA20}" destId="{7E1ACAAE-3BA5-5A44-8885-CBF2B00AD7A3}" srcOrd="6" destOrd="0" presId="urn:microsoft.com/office/officeart/2005/8/layout/vProcess5"/>
    <dgm:cxn modelId="{F4EB8E3D-B4BD-BB4D-B2B8-85ABFB462664}" type="presParOf" srcId="{822C2769-C699-604F-A3C2-73E40521BA20}" destId="{5B688A00-53A4-F340-ACA6-C84E1271A14E}" srcOrd="7" destOrd="0" presId="urn:microsoft.com/office/officeart/2005/8/layout/vProcess5"/>
    <dgm:cxn modelId="{1DAAA355-C034-FE4A-B4B6-88B440FD48E3}" type="presParOf" srcId="{822C2769-C699-604F-A3C2-73E40521BA20}" destId="{97007818-CDF1-B94B-A7D6-47FA745170B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2203D-B197-0E49-85F4-C61E35CFA118}">
      <dsp:nvSpPr>
        <dsp:cNvPr id="0" name=""/>
        <dsp:cNvSpPr/>
      </dsp:nvSpPr>
      <dsp:spPr>
        <a:xfrm>
          <a:off x="0" y="0"/>
          <a:ext cx="6489144" cy="808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Давайте предсказывать следующее слово по предыдущим</a:t>
          </a:r>
          <a:endParaRPr lang="en-US" sz="1700" kern="1200"/>
        </a:p>
      </dsp:txBody>
      <dsp:txXfrm>
        <a:off x="23685" y="23685"/>
        <a:ext cx="5616524" cy="761302"/>
      </dsp:txXfrm>
    </dsp:sp>
    <dsp:sp modelId="{81722944-02CF-9640-8777-4002162BCACF}">
      <dsp:nvSpPr>
        <dsp:cNvPr id="0" name=""/>
        <dsp:cNvSpPr/>
      </dsp:nvSpPr>
      <dsp:spPr>
        <a:xfrm>
          <a:off x="572571" y="943451"/>
          <a:ext cx="6489144" cy="808672"/>
        </a:xfrm>
        <a:prstGeom prst="roundRect">
          <a:avLst>
            <a:gd name="adj" fmla="val 10000"/>
          </a:avLst>
        </a:prstGeom>
        <a:solidFill>
          <a:schemeClr val="accent2">
            <a:hueOff val="3119330"/>
            <a:satOff val="17752"/>
            <a:lumOff val="549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Мама мыла … (раму)</a:t>
          </a:r>
        </a:p>
      </dsp:txBody>
      <dsp:txXfrm>
        <a:off x="596256" y="967136"/>
        <a:ext cx="5343566" cy="761302"/>
      </dsp:txXfrm>
    </dsp:sp>
    <dsp:sp modelId="{8CABB667-8ECC-724A-82C3-575B78710837}">
      <dsp:nvSpPr>
        <dsp:cNvPr id="0" name=""/>
        <dsp:cNvSpPr/>
      </dsp:nvSpPr>
      <dsp:spPr>
        <a:xfrm>
          <a:off x="1145143" y="1886902"/>
          <a:ext cx="6489144" cy="808672"/>
        </a:xfrm>
        <a:prstGeom prst="roundRect">
          <a:avLst>
            <a:gd name="adj" fmla="val 10000"/>
          </a:avLst>
        </a:prstGeom>
        <a:solidFill>
          <a:schemeClr val="accent2">
            <a:hueOff val="6238660"/>
            <a:satOff val="35504"/>
            <a:lumOff val="1098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Я пошел в магазин купить … (картошку | молоко | …)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В целом со словами работать сложно, обычно переходят к word pieces.</a:t>
          </a:r>
        </a:p>
      </dsp:txBody>
      <dsp:txXfrm>
        <a:off x="1168828" y="1910587"/>
        <a:ext cx="5343566" cy="761302"/>
      </dsp:txXfrm>
    </dsp:sp>
    <dsp:sp modelId="{74C72635-F98E-1849-B872-29BEE4AFCC2E}">
      <dsp:nvSpPr>
        <dsp:cNvPr id="0" name=""/>
        <dsp:cNvSpPr/>
      </dsp:nvSpPr>
      <dsp:spPr>
        <a:xfrm>
          <a:off x="5963507" y="613243"/>
          <a:ext cx="525637" cy="525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081775" y="613243"/>
        <a:ext cx="289101" cy="395542"/>
      </dsp:txXfrm>
    </dsp:sp>
    <dsp:sp modelId="{74B11C9F-F4F1-A74E-A5E8-05C3965B0A13}">
      <dsp:nvSpPr>
        <dsp:cNvPr id="0" name=""/>
        <dsp:cNvSpPr/>
      </dsp:nvSpPr>
      <dsp:spPr>
        <a:xfrm>
          <a:off x="6536079" y="1551303"/>
          <a:ext cx="525637" cy="52563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210986"/>
            <a:satOff val="27072"/>
            <a:lumOff val="2943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6210986"/>
              <a:satOff val="27072"/>
              <a:lumOff val="294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6654347" y="1551303"/>
        <a:ext cx="289101" cy="395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480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58039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89"/>
            <a:ext cx="1119099" cy="420030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57246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0700" y="209210"/>
            <a:ext cx="5280809" cy="9195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8878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80715" y="1016847"/>
            <a:ext cx="2606675" cy="3445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7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470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173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0318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7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45635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95509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633897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592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36151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2088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ru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6178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F15528-21DE-4FAA-801E-634DDDAF4B2B}" type="slidenum">
              <a:rPr lang="ru-KZ" smtClean="0"/>
              <a:t>‹#›</a:t>
            </a:fld>
            <a:endParaRPr lang="ru-KZ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056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docs/get_started/introduction" TargetMode="External"/><Relationship Id="rId2" Type="http://schemas.openxmlformats.org/officeDocument/2006/relationships/hyperlink" Target="https://www.langchai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github.com/langchain-ai/langchain" TargetMode="External"/><Relationship Id="rId4" Type="http://schemas.openxmlformats.org/officeDocument/2006/relationships/hyperlink" Target="https://api.python.langchain.com/en/latest/langchain_api_reference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angchain-ai/langchain/tree/master/libs/langchain/langchain/chat_model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/tree/master/libs/community/langchain_community" TargetMode="External"/><Relationship Id="rId2" Type="http://schemas.openxmlformats.org/officeDocument/2006/relationships/hyperlink" Target="https://github.com/langchain-ai/langchain/tree/master/libs/langchain/langchain/llm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github.com/langchain-ai/langchain/blob/master/libs/community/langchain_community/llms/gigachat.py#L105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python.langchain.com/docs/modules/model_io/prompts/prompt_templates/few_shot_examp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github.com/langchain-ai/langchain/tree/master/libs/langchain/langchain/embedding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gchain-ai/langchain/tree/master/libs/langchain/langchain/vectorstores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hon.langchain.com/docs/modules/data_connection/retrievers/vectorstor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python.langchain.com/docs/modules/data_connection/retrievers/vectorstore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smith.langchain.com/hub/hwchase17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553BC6-A802-ED37-5270-CECA2AD2D9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978" b="13797"/>
          <a:stretch>
            <a:fillRect/>
          </a:stretch>
        </p:blipFill>
        <p:spPr>
          <a:xfrm>
            <a:off x="15" y="114"/>
            <a:ext cx="9143985" cy="51433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0FA228-847C-DF3F-4F8E-472E3B728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571750"/>
            <a:ext cx="6367008" cy="2516890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ru-RU" sz="3525" dirty="0">
                <a:solidFill>
                  <a:srgbClr val="FFFFFF"/>
                </a:solidFill>
              </a:rPr>
              <a:t>Введение в </a:t>
            </a:r>
            <a:r>
              <a:rPr lang="en" sz="3525" dirty="0" err="1">
                <a:solidFill>
                  <a:srgbClr val="FFFFFF"/>
                </a:solidFill>
              </a:rPr>
              <a:t>LangChain</a:t>
            </a:r>
            <a:r>
              <a:rPr lang="en" sz="3525" dirty="0">
                <a:solidFill>
                  <a:srgbClr val="FFFFFF"/>
                </a:solidFill>
              </a:rPr>
              <a:t>: </a:t>
            </a:r>
            <a:r>
              <a:rPr lang="ru-RU" sz="3525" dirty="0">
                <a:solidFill>
                  <a:srgbClr val="FFFFFF"/>
                </a:solidFill>
              </a:rPr>
              <a:t>цепочки промптов, память, структурирование взаимодействий.</a:t>
            </a:r>
            <a:endParaRPr lang="ru-KZ" sz="3525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61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473202"/>
            <a:ext cx="3926681" cy="3921918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1583" cy="51435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640" y="482598"/>
            <a:ext cx="2577968" cy="32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1910" algn="ctr" defTabSz="914400"/>
            <a:r>
              <a:rPr lang="en-US" sz="2100" spc="800" dirty="0" err="1">
                <a:solidFill>
                  <a:srgbClr val="2A1A00"/>
                </a:solidFill>
                <a:latin typeface="+mj-lt"/>
                <a:cs typeface="+mj-cs"/>
              </a:rPr>
              <a:t>Есть</a:t>
            </a:r>
            <a:r>
              <a:rPr lang="en-US" sz="2100" spc="800" dirty="0">
                <a:solidFill>
                  <a:srgbClr val="2A1A00"/>
                </a:solidFill>
                <a:latin typeface="+mj-lt"/>
                <a:cs typeface="+mj-cs"/>
              </a:rPr>
              <a:t> </a:t>
            </a:r>
            <a:r>
              <a:rPr lang="en-US" sz="2100" spc="800" dirty="0" err="1">
                <a:solidFill>
                  <a:srgbClr val="2A1A00"/>
                </a:solidFill>
                <a:latin typeface="+mj-lt"/>
                <a:cs typeface="+mj-cs"/>
              </a:rPr>
              <a:t>три</a:t>
            </a:r>
            <a:r>
              <a:rPr lang="en-US" sz="2100" spc="800" dirty="0">
                <a:solidFill>
                  <a:srgbClr val="2A1A00"/>
                </a:solidFill>
                <a:latin typeface="+mj-lt"/>
                <a:cs typeface="+mj-cs"/>
              </a:rPr>
              <a:t> </a:t>
            </a:r>
            <a:r>
              <a:rPr lang="en-US" sz="2100" spc="800" dirty="0" err="1">
                <a:solidFill>
                  <a:srgbClr val="2A1A00"/>
                </a:solidFill>
                <a:latin typeface="+mj-lt"/>
                <a:cs typeface="+mj-cs"/>
              </a:rPr>
              <a:t>основные</a:t>
            </a:r>
            <a:r>
              <a:rPr lang="en-US" sz="2100" spc="800" dirty="0">
                <a:solidFill>
                  <a:srgbClr val="2A1A00"/>
                </a:solidFill>
                <a:latin typeface="+mj-lt"/>
                <a:cs typeface="+mj-cs"/>
              </a:rPr>
              <a:t> </a:t>
            </a:r>
            <a:r>
              <a:rPr lang="en-US" sz="2100" spc="800" dirty="0" err="1">
                <a:solidFill>
                  <a:srgbClr val="2A1A00"/>
                </a:solidFill>
                <a:latin typeface="+mj-lt"/>
                <a:cs typeface="+mj-cs"/>
              </a:rPr>
              <a:t>стратегии</a:t>
            </a:r>
            <a:r>
              <a:rPr lang="en-US" sz="2100" spc="800" dirty="0">
                <a:solidFill>
                  <a:srgbClr val="2A1A00"/>
                </a:solidFill>
                <a:latin typeface="+mj-lt"/>
                <a:cs typeface="+mj-cs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640" y="4003765"/>
            <a:ext cx="2577968" cy="74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spcBef>
                <a:spcPts val="700"/>
              </a:spcBef>
              <a:buClr>
                <a:schemeClr val="tx2"/>
              </a:buClr>
              <a:tabLst>
                <a:tab pos="427355" algn="l"/>
              </a:tabLst>
            </a:pPr>
            <a:r>
              <a:rPr lang="en-US" sz="1200" b="1" cap="all" spc="400">
                <a:solidFill>
                  <a:srgbClr val="F3F3F2"/>
                </a:solidFill>
              </a:rPr>
              <a:t>1.	Beam search;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222" y="693565"/>
            <a:ext cx="4665249" cy="37593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473202"/>
            <a:ext cx="3926681" cy="3921918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1583" cy="51435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3640" y="482598"/>
            <a:ext cx="2577968" cy="3281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1910" algn="ctr" defTabSz="914400"/>
            <a:r>
              <a:rPr lang="en-US" sz="2100" spc="800">
                <a:solidFill>
                  <a:srgbClr val="2A1A00"/>
                </a:solidFill>
                <a:latin typeface="+mj-lt"/>
                <a:cs typeface="+mj-cs"/>
              </a:rPr>
              <a:t>Text Generation</a:t>
            </a:r>
          </a:p>
          <a:p>
            <a:pPr marL="41910" algn="ctr" defTabSz="914400"/>
            <a:r>
              <a:rPr lang="en-US" sz="2100" spc="800">
                <a:solidFill>
                  <a:srgbClr val="2A1A00"/>
                </a:solidFill>
                <a:latin typeface="+mj-lt"/>
                <a:cs typeface="+mj-cs"/>
              </a:rPr>
              <a:t>Есть три основные стратегии: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3640" y="4003765"/>
            <a:ext cx="2577968" cy="7440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spcBef>
                <a:spcPts val="700"/>
              </a:spcBef>
              <a:buClr>
                <a:schemeClr val="tx2"/>
              </a:buClr>
              <a:tabLst>
                <a:tab pos="427355" algn="l"/>
              </a:tabLst>
            </a:pPr>
            <a:r>
              <a:rPr lang="en-US" sz="1200" b="1" cap="all" spc="400">
                <a:solidFill>
                  <a:srgbClr val="F3F3F2"/>
                </a:solidFill>
              </a:rPr>
              <a:t>1.	Sampling;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5222" y="1871051"/>
            <a:ext cx="4665249" cy="14043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905"/>
              </a:spcBef>
            </a:pPr>
            <a:r>
              <a:rPr sz="3400" dirty="0">
                <a:solidFill>
                  <a:srgbClr val="FFFFFF"/>
                </a:solidFill>
              </a:rPr>
              <a:t>Text</a:t>
            </a:r>
            <a:r>
              <a:rPr sz="3400" spc="-35" dirty="0">
                <a:solidFill>
                  <a:srgbClr val="FFFFFF"/>
                </a:solidFill>
              </a:rPr>
              <a:t> </a:t>
            </a:r>
            <a:r>
              <a:rPr sz="3400" spc="-10" dirty="0">
                <a:solidFill>
                  <a:srgbClr val="FFFFFF"/>
                </a:solidFill>
              </a:rPr>
              <a:t>Generation</a:t>
            </a:r>
            <a:endParaRPr sz="3400"/>
          </a:p>
          <a:p>
            <a:pPr marL="41910">
              <a:lnSpc>
                <a:spcPct val="100000"/>
              </a:lnSpc>
              <a:spcBef>
                <a:spcPts val="355"/>
              </a:spcBef>
            </a:pPr>
            <a:r>
              <a:rPr sz="1500" dirty="0">
                <a:solidFill>
                  <a:srgbClr val="FF9900"/>
                </a:solidFill>
              </a:rPr>
              <a:t>Есть</a:t>
            </a:r>
            <a:r>
              <a:rPr sz="1500" spc="-55" dirty="0">
                <a:solidFill>
                  <a:srgbClr val="FF9900"/>
                </a:solidFill>
              </a:rPr>
              <a:t> </a:t>
            </a:r>
            <a:r>
              <a:rPr sz="1500" dirty="0">
                <a:solidFill>
                  <a:srgbClr val="FF9900"/>
                </a:solidFill>
              </a:rPr>
              <a:t>три</a:t>
            </a:r>
            <a:r>
              <a:rPr sz="1500" spc="-55" dirty="0">
                <a:solidFill>
                  <a:srgbClr val="FF9900"/>
                </a:solidFill>
              </a:rPr>
              <a:t> </a:t>
            </a:r>
            <a:r>
              <a:rPr sz="1500" dirty="0">
                <a:solidFill>
                  <a:srgbClr val="FF9900"/>
                </a:solidFill>
              </a:rPr>
              <a:t>основные</a:t>
            </a:r>
            <a:r>
              <a:rPr sz="1500" spc="-50" dirty="0">
                <a:solidFill>
                  <a:srgbClr val="FF9900"/>
                </a:solidFill>
              </a:rPr>
              <a:t> </a:t>
            </a:r>
            <a:r>
              <a:rPr sz="1500" spc="-10" dirty="0">
                <a:solidFill>
                  <a:srgbClr val="FF9900"/>
                </a:solidFill>
              </a:rPr>
              <a:t>стратегии:</a:t>
            </a:r>
            <a:endParaRPr sz="1500"/>
          </a:p>
        </p:txBody>
      </p:sp>
      <p:sp>
        <p:nvSpPr>
          <p:cNvPr id="3" name="object 3"/>
          <p:cNvSpPr txBox="1"/>
          <p:nvPr/>
        </p:nvSpPr>
        <p:spPr>
          <a:xfrm>
            <a:off x="318400" y="1400681"/>
            <a:ext cx="12750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939"/>
              </a:lnSpc>
              <a:tabLst>
                <a:tab pos="427355" algn="l"/>
              </a:tabLst>
            </a:pPr>
            <a:r>
              <a:rPr sz="1700" spc="-25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sz="1500" spc="-20" dirty="0">
                <a:solidFill>
                  <a:srgbClr val="FFFFFF"/>
                </a:solidFill>
                <a:latin typeface="Roboto"/>
                <a:cs typeface="Roboto"/>
              </a:rPr>
              <a:t>Sampling;</a:t>
            </a:r>
            <a:endParaRPr sz="15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0165" y="174307"/>
            <a:ext cx="8573135" cy="4794885"/>
            <a:chOff x="68926" y="262551"/>
            <a:chExt cx="8573135" cy="47948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38003" y="1165327"/>
              <a:ext cx="4181384" cy="18427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525" y="3125612"/>
              <a:ext cx="4181381" cy="18433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26" y="262551"/>
              <a:ext cx="8572549" cy="4794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6795" y="286788"/>
            <a:ext cx="4751503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defTabSz="914400"/>
            <a:r>
              <a:rPr lang="en-US" sz="3600" spc="200" dirty="0" err="1"/>
              <a:t>Параметры</a:t>
            </a:r>
            <a:r>
              <a:rPr lang="en-US" sz="3600" spc="200" dirty="0"/>
              <a:t> </a:t>
            </a:r>
            <a:r>
              <a:rPr lang="en-US" sz="3600" spc="200" dirty="0" err="1"/>
              <a:t>генерации</a:t>
            </a:r>
            <a:endParaRPr lang="en-US" sz="3600" spc="200" dirty="0"/>
          </a:p>
        </p:txBody>
      </p:sp>
      <p:pic>
        <p:nvPicPr>
          <p:cNvPr id="5" name="Picture 4" descr="Компьютерный скрипт на экране">
            <a:extLst>
              <a:ext uri="{FF2B5EF4-FFF2-40B4-BE49-F238E27FC236}">
                <a16:creationId xmlns:a16="http://schemas.microsoft.com/office/drawing/2014/main" id="{F21F5EA5-9421-F1C1-9117-AD1615DEE9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043" r="49817" b="1"/>
          <a:stretch>
            <a:fillRect/>
          </a:stretch>
        </p:blipFill>
        <p:spPr>
          <a:xfrm>
            <a:off x="516325" y="-7143"/>
            <a:ext cx="3097367" cy="5150643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5402222E-F041-43A0-81BC-1B3F2EF76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3" name="object 3"/>
          <p:cNvSpPr txBox="1"/>
          <p:nvPr/>
        </p:nvSpPr>
        <p:spPr>
          <a:xfrm>
            <a:off x="4038347" y="1733550"/>
            <a:ext cx="4751503" cy="2695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0035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300355" algn="l"/>
              </a:tabLst>
            </a:pP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тип</a:t>
            </a:r>
            <a:r>
              <a:rPr lang="en-US" sz="13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генерации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7555" lvl="1" indent="-228600" defTabSz="914400">
              <a:spcBef>
                <a:spcPts val="700"/>
              </a:spcBef>
              <a:buClr>
                <a:schemeClr val="tx2"/>
              </a:buClr>
              <a:buSzPct val="93333"/>
              <a:buChar char="-"/>
              <a:tabLst>
                <a:tab pos="757555" algn="l"/>
              </a:tabLst>
            </a:pPr>
            <a:r>
              <a:rPr lang="en-US" sz="13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7555" lvl="1" indent="-228600" defTabSz="914400">
              <a:spcBef>
                <a:spcPts val="700"/>
              </a:spcBef>
              <a:buClr>
                <a:schemeClr val="tx2"/>
              </a:buClr>
              <a:buSzPct val="93333"/>
              <a:buChar char="-"/>
              <a:tabLst>
                <a:tab pos="757555" algn="l"/>
              </a:tabLst>
            </a:pPr>
            <a:r>
              <a:rPr lang="en-US" sz="13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greedy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57555" lvl="1" indent="-228600" defTabSz="914400">
              <a:spcBef>
                <a:spcPts val="700"/>
              </a:spcBef>
              <a:buClr>
                <a:schemeClr val="tx2"/>
              </a:buClr>
              <a:buSzPct val="93333"/>
              <a:buChar char="-"/>
              <a:tabLst>
                <a:tab pos="757555" algn="l"/>
              </a:tabLst>
            </a:pP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beam</a:t>
            </a:r>
            <a:r>
              <a:rPr lang="en-US" sz="13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search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indent="-228600" defTabSz="914400">
              <a:spcBef>
                <a:spcPts val="700"/>
              </a:spcBef>
              <a:buClr>
                <a:schemeClr val="tx2"/>
              </a:buClr>
              <a:buFont typeface="Roboto"/>
              <a:buChar char="-"/>
            </a:pP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0035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300355" algn="l"/>
              </a:tabLst>
            </a:pPr>
            <a:r>
              <a:rPr lang="en-US" sz="13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температура</a:t>
            </a:r>
            <a:r>
              <a:rPr lang="en-US" sz="13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en-US" sz="1300" spc="-1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1.5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indent="-228600" defTabSz="914400">
              <a:spcBef>
                <a:spcPts val="700"/>
              </a:spcBef>
              <a:buClr>
                <a:schemeClr val="tx2"/>
              </a:buClr>
              <a:tabLst>
                <a:tab pos="300355" algn="l"/>
              </a:tabLst>
            </a:pPr>
            <a:r>
              <a:rPr lang="en-US" sz="1300" spc="-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top_p</a:t>
            </a:r>
            <a:r>
              <a:rPr lang="en-US" sz="1300" spc="-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0.1-</a:t>
            </a:r>
            <a:r>
              <a:rPr lang="en-US" sz="13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0.6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indent="-228600" defTabSz="914400">
              <a:spcBef>
                <a:spcPts val="700"/>
              </a:spcBef>
              <a:buClr>
                <a:schemeClr val="tx2"/>
              </a:buClr>
              <a:tabLst>
                <a:tab pos="300355" algn="l"/>
              </a:tabLst>
            </a:pPr>
            <a:r>
              <a:rPr lang="en-US" sz="1300" spc="-3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13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top_k</a:t>
            </a:r>
            <a:r>
              <a:rPr lang="en-US" sz="1300" spc="-8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3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3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1-</a:t>
            </a:r>
            <a:r>
              <a:rPr lang="en-US" sz="1300" spc="-2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0035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300355" algn="l"/>
              </a:tabLst>
            </a:pPr>
            <a:r>
              <a:rPr lang="en-US" sz="13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repetition_penalty</a:t>
            </a:r>
            <a:endParaRPr lang="en-US" sz="1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Промптинг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44854" y="1403600"/>
            <a:ext cx="4191635" cy="308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latin typeface="Roboto"/>
                <a:cs typeface="Roboto"/>
              </a:rPr>
              <a:t>Основные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приемы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продолжение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текста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zero</a:t>
            </a:r>
            <a:r>
              <a:rPr sz="1700" spc="-7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shot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one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shot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few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shot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spc="-65" dirty="0">
                <a:latin typeface="Roboto"/>
                <a:cs typeface="Roboto"/>
              </a:rPr>
              <a:t>Chain-</a:t>
            </a:r>
            <a:r>
              <a:rPr sz="1700" spc="-60" dirty="0">
                <a:latin typeface="Roboto"/>
                <a:cs typeface="Roboto"/>
              </a:rPr>
              <a:t>of-</a:t>
            </a:r>
            <a:r>
              <a:rPr sz="1700" spc="-10" dirty="0">
                <a:latin typeface="Roboto"/>
                <a:cs typeface="Roboto"/>
              </a:rPr>
              <a:t>Thought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spc="-35" dirty="0">
                <a:latin typeface="Roboto"/>
                <a:cs typeface="Roboto"/>
              </a:rPr>
              <a:t>Self-</a:t>
            </a:r>
            <a:r>
              <a:rPr sz="1700" spc="-10" dirty="0">
                <a:latin typeface="Roboto"/>
                <a:cs typeface="Roboto"/>
              </a:rPr>
              <a:t>Consistency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spc="-10" dirty="0">
                <a:latin typeface="Roboto"/>
                <a:cs typeface="Roboto"/>
              </a:rPr>
              <a:t>Generated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Knowledge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Prompting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spc="-20" dirty="0">
                <a:latin typeface="Roboto"/>
                <a:cs typeface="Roboto"/>
              </a:rPr>
              <a:t>Retrieval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Augmented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Generation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(RAG)</a:t>
            </a:r>
            <a:endParaRPr sz="17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5256" y="279400"/>
            <a:ext cx="41573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Решаемые</a:t>
            </a:r>
            <a:r>
              <a:rPr sz="3700" spc="130" dirty="0"/>
              <a:t> </a:t>
            </a:r>
            <a:r>
              <a:rPr sz="3700" spc="-45" dirty="0"/>
              <a:t>задачи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123950"/>
            <a:ext cx="7958455" cy="344551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305"/>
              </a:spcBef>
              <a:buChar char="-"/>
              <a:tabLst>
                <a:tab pos="300355" algn="l"/>
              </a:tabLst>
            </a:pPr>
            <a:r>
              <a:rPr sz="1700" spc="-20" dirty="0">
                <a:latin typeface="Roboto"/>
                <a:cs typeface="Roboto"/>
              </a:rPr>
              <a:t>ответ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вопросы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генерация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идей</a:t>
            </a:r>
            <a:endParaRPr sz="1700" dirty="0">
              <a:latin typeface="Roboto"/>
              <a:cs typeface="Roboto"/>
            </a:endParaRPr>
          </a:p>
          <a:p>
            <a:pPr marL="300355" marR="5080" indent="-288290">
              <a:lnSpc>
                <a:spcPct val="110000"/>
              </a:lnSpc>
              <a:buChar char="-"/>
              <a:tabLst>
                <a:tab pos="300355" algn="l"/>
              </a:tabLst>
            </a:pPr>
            <a:r>
              <a:rPr sz="1700" spc="-20" dirty="0">
                <a:latin typeface="Roboto"/>
                <a:cs typeface="Roboto"/>
              </a:rPr>
              <a:t>ответ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вопрос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основе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предложенного</a:t>
            </a:r>
            <a:r>
              <a:rPr sz="1700" spc="-30" dirty="0">
                <a:latin typeface="Roboto"/>
                <a:cs typeface="Roboto"/>
              </a:rPr>
              <a:t> контекста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(ответ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вашей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базе </a:t>
            </a:r>
            <a:r>
              <a:rPr sz="1700" spc="-10" dirty="0">
                <a:latin typeface="Roboto"/>
                <a:cs typeface="Roboto"/>
              </a:rPr>
              <a:t>знаний)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4"/>
              </a:spcBef>
              <a:buChar char="-"/>
              <a:tabLst>
                <a:tab pos="300355" algn="l"/>
              </a:tabLst>
            </a:pPr>
            <a:r>
              <a:rPr sz="1700" spc="-25" dirty="0">
                <a:latin typeface="Roboto"/>
                <a:cs typeface="Roboto"/>
              </a:rPr>
              <a:t>суммаризация</a:t>
            </a:r>
            <a:r>
              <a:rPr sz="170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текста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4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генерация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креативного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контента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4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моделирование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ситуации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(ролевые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генерации)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0"/>
              </a:spcBef>
              <a:buChar char="-"/>
              <a:tabLst>
                <a:tab pos="300355" algn="l"/>
              </a:tabLst>
            </a:pPr>
            <a:r>
              <a:rPr sz="1700" spc="-25" dirty="0">
                <a:latin typeface="Roboto"/>
                <a:cs typeface="Roboto"/>
              </a:rPr>
              <a:t>классификация</a:t>
            </a:r>
            <a:r>
              <a:rPr sz="170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текстов</a:t>
            </a:r>
            <a:endParaRPr sz="1700" dirty="0">
              <a:latin typeface="Roboto"/>
              <a:cs typeface="Roboto"/>
            </a:endParaRPr>
          </a:p>
          <a:p>
            <a:pPr marL="300355" marR="847725" indent="-288290">
              <a:lnSpc>
                <a:spcPct val="110000"/>
              </a:lnSpc>
              <a:spcBef>
                <a:spcPts val="5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поддержание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диалога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(ответы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пользователям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диалоге,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65" dirty="0">
                <a:latin typeface="Roboto"/>
                <a:cs typeface="Roboto"/>
              </a:rPr>
              <a:t>чат-</a:t>
            </a:r>
            <a:r>
              <a:rPr sz="1700" spc="-20" dirty="0">
                <a:latin typeface="Roboto"/>
                <a:cs typeface="Roboto"/>
              </a:rPr>
              <a:t>боты </a:t>
            </a:r>
            <a:r>
              <a:rPr sz="1700" spc="-10" dirty="0">
                <a:latin typeface="Roboto"/>
                <a:cs typeface="Roboto"/>
              </a:rPr>
              <a:t>консультанты)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0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перевод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другой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язык</a:t>
            </a:r>
            <a:endParaRPr sz="1700" dirty="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204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генерация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программного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кода</a:t>
            </a:r>
            <a:endParaRPr sz="17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9250" y="1769455"/>
            <a:ext cx="4163249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" dirty="0"/>
              <a:t>Вопросы?</a:t>
            </a:r>
            <a:endParaRPr sz="4600" dirty="0"/>
          </a:p>
        </p:txBody>
      </p:sp>
      <p:grpSp>
        <p:nvGrpSpPr>
          <p:cNvPr id="4" name="object 4"/>
          <p:cNvGrpSpPr/>
          <p:nvPr/>
        </p:nvGrpSpPr>
        <p:grpSpPr>
          <a:xfrm>
            <a:off x="1032750" y="2962491"/>
            <a:ext cx="3880485" cy="497205"/>
            <a:chOff x="1032750" y="2962491"/>
            <a:chExt cx="3880485" cy="497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750" y="2962491"/>
              <a:ext cx="496901" cy="4969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5725" y="2962491"/>
              <a:ext cx="496901" cy="49690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23825" y="2957709"/>
            <a:ext cx="17252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Roboto"/>
                <a:cs typeface="Roboto"/>
              </a:rPr>
              <a:t>Ставим</a:t>
            </a:r>
            <a:r>
              <a:rPr sz="1500" spc="-6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“+”,</a:t>
            </a:r>
            <a:endParaRPr sz="15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Roboto"/>
                <a:cs typeface="Roboto"/>
              </a:rPr>
              <a:t>если</a:t>
            </a:r>
            <a:r>
              <a:rPr sz="1500" spc="-1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вопросы</a:t>
            </a:r>
            <a:r>
              <a:rPr sz="1500" spc="-1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есть</a:t>
            </a:r>
            <a:endParaRPr sz="1500" dirty="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2499" y="2957709"/>
            <a:ext cx="17011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Roboto"/>
                <a:cs typeface="Roboto"/>
              </a:rPr>
              <a:t>Ставим</a:t>
            </a:r>
            <a:r>
              <a:rPr sz="1500" spc="-60" dirty="0">
                <a:latin typeface="Roboto"/>
                <a:cs typeface="Roboto"/>
              </a:rPr>
              <a:t> </a:t>
            </a:r>
            <a:r>
              <a:rPr sz="1500" spc="-20" dirty="0">
                <a:latin typeface="Roboto"/>
                <a:cs typeface="Roboto"/>
              </a:rPr>
              <a:t>“–”,</a:t>
            </a:r>
            <a:endParaRPr sz="15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500" dirty="0">
                <a:latin typeface="Roboto"/>
                <a:cs typeface="Roboto"/>
              </a:rPr>
              <a:t>если</a:t>
            </a:r>
            <a:r>
              <a:rPr sz="1500" spc="-15" dirty="0">
                <a:latin typeface="Roboto"/>
                <a:cs typeface="Roboto"/>
              </a:rPr>
              <a:t> </a:t>
            </a:r>
            <a:r>
              <a:rPr sz="1500" dirty="0">
                <a:latin typeface="Roboto"/>
                <a:cs typeface="Roboto"/>
              </a:rPr>
              <a:t>вопросов</a:t>
            </a:r>
            <a:r>
              <a:rPr sz="1500" spc="-15" dirty="0">
                <a:latin typeface="Roboto"/>
                <a:cs typeface="Roboto"/>
              </a:rPr>
              <a:t> </a:t>
            </a:r>
            <a:r>
              <a:rPr sz="1500" spc="-25" dirty="0">
                <a:latin typeface="Roboto"/>
                <a:cs typeface="Roboto"/>
              </a:rPr>
              <a:t>нет</a:t>
            </a:r>
            <a:endParaRPr sz="1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LangChain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643560" y="1504950"/>
            <a:ext cx="1975485" cy="240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https://www.langchain.com/</a:t>
            </a:r>
            <a:endParaRPr sz="1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0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100" dirty="0">
              <a:latin typeface="Roboto"/>
              <a:cs typeface="Roboto"/>
            </a:endParaRPr>
          </a:p>
          <a:p>
            <a:pPr marL="12700" marR="70485">
              <a:lnSpc>
                <a:spcPct val="120000"/>
              </a:lnSpc>
            </a:pPr>
            <a:r>
              <a:rPr sz="1100" u="sng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3"/>
              </a:rPr>
              <a:t>https://python.langchain.com/</a:t>
            </a:r>
            <a:r>
              <a:rPr sz="1100" spc="-25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3"/>
              </a:rPr>
              <a:t>docs/get_started/introduction</a:t>
            </a:r>
            <a:endParaRPr sz="1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100" dirty="0">
              <a:latin typeface="Roboto"/>
              <a:cs typeface="Roboto"/>
            </a:endParaRPr>
          </a:p>
          <a:p>
            <a:pPr marL="12700" marR="5080" algn="just">
              <a:lnSpc>
                <a:spcPct val="120000"/>
              </a:lnSpc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4"/>
              </a:rPr>
              <a:t>https://api.python.langchain.co</a:t>
            </a:r>
            <a:r>
              <a:rPr sz="1100" spc="-10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4"/>
              </a:rPr>
              <a:t>m/en/latest/langchain_api_refe</a:t>
            </a:r>
            <a:r>
              <a:rPr sz="1100" spc="-10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4"/>
              </a:rPr>
              <a:t>rence.html</a:t>
            </a:r>
            <a:endParaRPr sz="11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1100" dirty="0">
              <a:latin typeface="Roboto"/>
              <a:cs typeface="Roboto"/>
            </a:endParaRPr>
          </a:p>
          <a:p>
            <a:pPr marL="12700" marR="28575">
              <a:lnSpc>
                <a:spcPct val="120000"/>
              </a:lnSpc>
            </a:pPr>
            <a:r>
              <a:rPr sz="1100" u="sng" spc="-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https://github.com/langchain-</a:t>
            </a:r>
            <a:r>
              <a:rPr sz="1100" u="sng" spc="-5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a</a:t>
            </a:r>
            <a:r>
              <a:rPr sz="1100" spc="-50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5"/>
              </a:rPr>
              <a:t>i/langchain</a:t>
            </a:r>
            <a:endParaRPr sz="11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19045" y="1123950"/>
            <a:ext cx="6257924" cy="34776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1575" y="1094342"/>
            <a:ext cx="7380849" cy="37804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Models</a:t>
            </a:r>
            <a:endParaRPr sz="3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Message</a:t>
            </a:r>
            <a:r>
              <a:rPr sz="3700" spc="-35" dirty="0"/>
              <a:t> </a:t>
            </a:r>
            <a:r>
              <a:rPr sz="3700" spc="-20" dirty="0"/>
              <a:t>types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657350"/>
            <a:ext cx="7633742" cy="26276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0A7D14-7B67-4022-A8BE-1CCD4A0F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8758" y="286788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8425" defTabSz="914400"/>
            <a:r>
              <a:rPr lang="en-US" sz="5100" spc="200"/>
              <a:t>Языковые модели</a:t>
            </a:r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B09A9E8-BF27-4613-A775-071F08208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64368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FE299-6F79-44AF-9A77-2DC2DC1F8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651780FE-451B-0BCF-8F1D-1CCA39BC14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7063281"/>
              </p:ext>
            </p:extLst>
          </p:nvPr>
        </p:nvGraphicFramePr>
        <p:xfrm>
          <a:off x="938212" y="1714500"/>
          <a:ext cx="7634288" cy="269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ChatModels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838200" y="958781"/>
            <a:ext cx="4000500" cy="394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00"/>
              </a:spcBef>
            </a:pP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https://github.com/langchain-ai/langchain/tree/master/libs/langch</a:t>
            </a:r>
            <a:r>
              <a:rPr sz="11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10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ain/langchain/chat_models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8200" y="1504950"/>
            <a:ext cx="2155825" cy="2935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851535" indent="-51435">
              <a:lnSpc>
                <a:spcPct val="109700"/>
              </a:lnSpc>
              <a:spcBef>
                <a:spcPts val="100"/>
              </a:spcBef>
            </a:pPr>
            <a:r>
              <a:rPr sz="1450" spc="-10" dirty="0">
                <a:latin typeface="Arial MT"/>
                <a:cs typeface="Arial MT"/>
              </a:rPr>
              <a:t>'anthropic', 'anyscale', 'azure_openai', 'baichuan',</a:t>
            </a:r>
            <a:endParaRPr sz="1450" dirty="0">
              <a:latin typeface="Arial MT"/>
              <a:cs typeface="Arial MT"/>
            </a:endParaRPr>
          </a:p>
          <a:p>
            <a:pPr marL="63500" marR="5080">
              <a:lnSpc>
                <a:spcPct val="109700"/>
              </a:lnSpc>
            </a:pPr>
            <a:r>
              <a:rPr sz="1450" spc="-10" dirty="0">
                <a:latin typeface="Arial MT"/>
                <a:cs typeface="Arial MT"/>
              </a:rPr>
              <a:t>'baidu_qianfan_endpoint', 'bedrock',</a:t>
            </a:r>
            <a:endParaRPr sz="1450" dirty="0">
              <a:latin typeface="Arial MT"/>
              <a:cs typeface="Arial MT"/>
            </a:endParaRPr>
          </a:p>
          <a:p>
            <a:pPr marL="63500" marR="1127125">
              <a:lnSpc>
                <a:spcPct val="109700"/>
              </a:lnSpc>
            </a:pPr>
            <a:r>
              <a:rPr sz="1450" spc="-10" dirty="0">
                <a:latin typeface="Arial MT"/>
                <a:cs typeface="Arial MT"/>
              </a:rPr>
              <a:t>'cohere', 'databricks', 'ernie', 'everlyai', 'fake', 'fireworks',</a:t>
            </a:r>
            <a:endParaRPr sz="145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58600" y="1413400"/>
            <a:ext cx="1642110" cy="335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87680">
              <a:lnSpc>
                <a:spcPct val="12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'gigachat', 'google_palm', 'human', 'hunyuan',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20000"/>
              </a:lnSpc>
            </a:pPr>
            <a:r>
              <a:rPr sz="1400" spc="-10" dirty="0">
                <a:latin typeface="Arial MT"/>
                <a:cs typeface="Arial MT"/>
              </a:rPr>
              <a:t>'javelin_ai_gateway', 'jinachat',</a:t>
            </a:r>
            <a:endParaRPr sz="1400">
              <a:latin typeface="Arial MT"/>
              <a:cs typeface="Arial MT"/>
            </a:endParaRPr>
          </a:p>
          <a:p>
            <a:pPr marL="12700" marR="843915">
              <a:lnSpc>
                <a:spcPct val="120000"/>
              </a:lnSpc>
            </a:pPr>
            <a:r>
              <a:rPr sz="1400" spc="-10" dirty="0">
                <a:latin typeface="Arial MT"/>
                <a:cs typeface="Arial MT"/>
              </a:rPr>
              <a:t>'konko', 'litellm', 'minimax', 'mlflow',</a:t>
            </a:r>
            <a:endParaRPr sz="1400">
              <a:latin typeface="Arial MT"/>
              <a:cs typeface="Arial MT"/>
            </a:endParaRPr>
          </a:p>
          <a:p>
            <a:pPr marL="12700" marR="5080">
              <a:lnSpc>
                <a:spcPct val="120000"/>
              </a:lnSpc>
            </a:pPr>
            <a:r>
              <a:rPr sz="1400" spc="-10" dirty="0">
                <a:latin typeface="Arial MT"/>
                <a:cs typeface="Arial MT"/>
              </a:rPr>
              <a:t>'mlflow_ai_gateway', 'ollama',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Arial MT"/>
                <a:cs typeface="Arial MT"/>
              </a:rPr>
              <a:t>'openai',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6850" y="1521999"/>
            <a:ext cx="176085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 marR="5080" indent="-49530">
              <a:lnSpc>
                <a:spcPct val="12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'pai_eas_endpoint', 'promptlayer_openai', 'vertexai', 'volcengine_maas', 'yandex'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400" y="300340"/>
            <a:ext cx="11874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0" dirty="0"/>
              <a:t>LLMs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1428751"/>
            <a:ext cx="4306964" cy="24553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180">
              <a:lnSpc>
                <a:spcPct val="120000"/>
              </a:lnSpc>
              <a:spcBef>
                <a:spcPts val="100"/>
              </a:spcBef>
            </a:pPr>
            <a:r>
              <a:rPr sz="1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https://github.com/langchain-ai/langchain/tree/master/libs/lan</a:t>
            </a:r>
            <a:r>
              <a:rPr sz="12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2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gchain/langchain/llms</a:t>
            </a:r>
            <a:endParaRPr sz="1200" dirty="0">
              <a:latin typeface="Arial MT"/>
              <a:cs typeface="Arial MT"/>
            </a:endParaRPr>
          </a:p>
          <a:p>
            <a:pPr marL="12700" marR="35560">
              <a:lnSpc>
                <a:spcPct val="119700"/>
              </a:lnSpc>
              <a:spcBef>
                <a:spcPts val="157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https://github.com/langchain-ai/langchain/tree/master/libs/c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ommunity/langchain_community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400" dirty="0">
              <a:latin typeface="Arial MT"/>
              <a:cs typeface="Arial MT"/>
            </a:endParaRPr>
          </a:p>
          <a:p>
            <a:pPr marL="12700" marR="5080">
              <a:lnSpc>
                <a:spcPct val="119700"/>
              </a:lnSpc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https://github.com/langchain-ai/langchain/blob/master/libs/c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ommunity/langchain_community/llms/gigachat.py#L105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12750" y="503100"/>
            <a:ext cx="3614225" cy="42147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Промпты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38200" y="1937067"/>
            <a:ext cx="1983739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spc="-20" dirty="0">
                <a:latin typeface="Roboto"/>
                <a:cs typeface="Roboto"/>
              </a:rPr>
              <a:t>Текстовые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300" dirty="0">
                <a:latin typeface="Roboto"/>
                <a:cs typeface="Roboto"/>
              </a:rPr>
              <a:t>-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просто </a:t>
            </a:r>
            <a:r>
              <a:rPr sz="1700" spc="-35" dirty="0">
                <a:latin typeface="Roboto"/>
                <a:cs typeface="Roboto"/>
              </a:rPr>
              <a:t>текст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с </a:t>
            </a:r>
            <a:r>
              <a:rPr sz="1700" spc="-10" dirty="0">
                <a:latin typeface="Roboto"/>
                <a:cs typeface="Roboto"/>
              </a:rPr>
              <a:t>шаблонизатором ‘...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{foo}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…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{bar}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…’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5650" y="1428761"/>
            <a:ext cx="5934074" cy="228599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Промпты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62000" y="1438585"/>
            <a:ext cx="2172335" cy="220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dirty="0">
                <a:latin typeface="Roboto"/>
                <a:cs typeface="Roboto"/>
              </a:rPr>
              <a:t>Диалоговые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350" dirty="0">
                <a:latin typeface="Roboto"/>
                <a:cs typeface="Roboto"/>
              </a:rPr>
              <a:t>-</a:t>
            </a:r>
            <a:r>
              <a:rPr sz="1700" spc="-10" dirty="0">
                <a:latin typeface="Roboto"/>
                <a:cs typeface="Roboto"/>
              </a:rPr>
              <a:t> последовательность </a:t>
            </a:r>
            <a:r>
              <a:rPr sz="1700" dirty="0">
                <a:latin typeface="Roboto"/>
                <a:cs typeface="Roboto"/>
              </a:rPr>
              <a:t>сообщений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с </a:t>
            </a:r>
            <a:r>
              <a:rPr sz="1700" spc="-10" dirty="0">
                <a:latin typeface="Roboto"/>
                <a:cs typeface="Roboto"/>
              </a:rPr>
              <a:t>указанием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типа</a:t>
            </a:r>
            <a:r>
              <a:rPr sz="1700" spc="-50" dirty="0">
                <a:latin typeface="Roboto"/>
                <a:cs typeface="Roboto"/>
              </a:rPr>
              <a:t> и </a:t>
            </a:r>
            <a:r>
              <a:rPr sz="1700" spc="-25" dirty="0">
                <a:latin typeface="Roboto"/>
                <a:cs typeface="Roboto"/>
              </a:rPr>
              <a:t>контентом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основе шаблонизатора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700" spc="-10" dirty="0">
                <a:latin typeface="Roboto"/>
                <a:cs typeface="Roboto"/>
              </a:rPr>
              <a:t>‘...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{foo}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…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{bar}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…’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462936"/>
            <a:ext cx="5943599" cy="22021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Промпты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48035" y="1276350"/>
            <a:ext cx="2487295" cy="189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7480">
              <a:lnSpc>
                <a:spcPct val="120000"/>
              </a:lnSpc>
              <a:spcBef>
                <a:spcPts val="100"/>
              </a:spcBef>
            </a:pPr>
            <a:r>
              <a:rPr sz="1700" dirty="0">
                <a:latin typeface="Roboto"/>
                <a:cs typeface="Roboto"/>
              </a:rPr>
              <a:t>Few</a:t>
            </a:r>
            <a:r>
              <a:rPr sz="1700" spc="-8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shot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300" dirty="0">
                <a:latin typeface="Roboto"/>
                <a:cs typeface="Roboto"/>
              </a:rPr>
              <a:t>-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показываем </a:t>
            </a:r>
            <a:r>
              <a:rPr sz="1700" dirty="0">
                <a:latin typeface="Roboto"/>
                <a:cs typeface="Roboto"/>
              </a:rPr>
              <a:t>несколько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примеров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700" dirty="0">
              <a:latin typeface="Roboto"/>
              <a:cs typeface="Roboto"/>
            </a:endParaRPr>
          </a:p>
          <a:p>
            <a:pPr marL="12700" marR="5080">
              <a:lnSpc>
                <a:spcPct val="120000"/>
              </a:lnSpc>
            </a:pPr>
            <a:r>
              <a:rPr sz="1700" dirty="0">
                <a:latin typeface="Roboto"/>
                <a:cs typeface="Roboto"/>
              </a:rPr>
              <a:t>CoT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(Chain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of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Thoughts) </a:t>
            </a:r>
            <a:r>
              <a:rPr sz="1700" spc="-350" dirty="0">
                <a:latin typeface="Roboto"/>
                <a:cs typeface="Roboto"/>
              </a:rPr>
              <a:t>-</a:t>
            </a:r>
            <a:r>
              <a:rPr sz="1700" spc="-10" dirty="0">
                <a:latin typeface="Roboto"/>
                <a:cs typeface="Roboto"/>
              </a:rPr>
              <a:t> показываем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цепочку рассуждений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48035" y="3500838"/>
            <a:ext cx="2871470" cy="349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24800"/>
              </a:lnSpc>
              <a:spcBef>
                <a:spcPts val="90"/>
              </a:spcBef>
            </a:pPr>
            <a:r>
              <a:rPr sz="85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https://python.langchain.com/docs/modules/model_io/p</a:t>
            </a:r>
            <a:r>
              <a:rPr sz="850" spc="-10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850" u="sng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rompts/prompt_templates/few_shot_examples</a:t>
            </a:r>
            <a:endParaRPr sz="85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0350" y="348196"/>
            <a:ext cx="5039950" cy="14794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3600" y="1903825"/>
            <a:ext cx="3913442" cy="28266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Output</a:t>
            </a:r>
            <a:r>
              <a:rPr sz="3700" spc="-145" dirty="0"/>
              <a:t> </a:t>
            </a:r>
            <a:r>
              <a:rPr sz="3700" spc="-10" dirty="0"/>
              <a:t>Parsers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07774" y="1200150"/>
            <a:ext cx="3307715" cy="282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spc="-25" dirty="0">
                <a:latin typeface="Roboto"/>
                <a:cs typeface="Roboto"/>
              </a:rPr>
              <a:t>Разбирают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генерацию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spc="-20" dirty="0">
                <a:latin typeface="Roboto"/>
                <a:cs typeface="Roboto"/>
              </a:rPr>
              <a:t>заданный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формат.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815"/>
              </a:spcBef>
            </a:pP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buChar char="-"/>
              <a:tabLst>
                <a:tab pos="469265" algn="l"/>
              </a:tabLst>
            </a:pPr>
            <a:r>
              <a:rPr sz="1700" spc="-10" dirty="0">
                <a:latin typeface="Roboto"/>
                <a:cs typeface="Roboto"/>
              </a:rPr>
              <a:t>делают</a:t>
            </a:r>
            <a:r>
              <a:rPr sz="1700" spc="-9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список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spc="-25" dirty="0">
                <a:latin typeface="Roboto"/>
                <a:cs typeface="Roboto"/>
              </a:rPr>
              <a:t>приводят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дате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spc="-20" dirty="0">
                <a:latin typeface="Roboto"/>
                <a:cs typeface="Roboto"/>
              </a:rPr>
              <a:t>json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spc="-10" dirty="0">
                <a:latin typeface="Roboto"/>
                <a:cs typeface="Roboto"/>
              </a:rPr>
              <a:t>обрезают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новой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строке</a:t>
            </a:r>
            <a:endParaRPr sz="1700" dirty="0">
              <a:latin typeface="Roboto"/>
              <a:cs typeface="Roboto"/>
            </a:endParaRPr>
          </a:p>
          <a:p>
            <a:pPr marL="469900" marR="11430" indent="-288290">
              <a:lnSpc>
                <a:spcPct val="120000"/>
              </a:lnSpc>
              <a:buChar char="-"/>
              <a:tabLst>
                <a:tab pos="469900" algn="l"/>
              </a:tabLst>
            </a:pPr>
            <a:r>
              <a:rPr sz="1700" spc="-10" dirty="0">
                <a:latin typeface="Roboto"/>
                <a:cs typeface="Roboto"/>
              </a:rPr>
              <a:t>просто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превращают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объект </a:t>
            </a:r>
            <a:r>
              <a:rPr sz="1700" dirty="0">
                <a:latin typeface="Roboto"/>
                <a:cs typeface="Roboto"/>
              </a:rPr>
              <a:t>сообщения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строку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549" y="4116664"/>
            <a:ext cx="1457960" cy="167640"/>
          </a:xfrm>
          <a:prstGeom prst="rect">
            <a:avLst/>
          </a:prstGeom>
          <a:solidFill>
            <a:srgbClr val="1E1F22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-10" dirty="0">
                <a:solidFill>
                  <a:srgbClr val="BBBEC4"/>
                </a:solidFill>
                <a:latin typeface="Courier New"/>
                <a:cs typeface="Courier New"/>
              </a:rPr>
              <a:t>StrOutputParser()</a:t>
            </a:r>
            <a:endParaRPr sz="1100">
              <a:latin typeface="Courier New"/>
              <a:cs typeface="Courier New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5550" y="988685"/>
            <a:ext cx="3744713" cy="35281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Магия</a:t>
            </a:r>
            <a:endParaRPr sz="3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2874" y="1235800"/>
            <a:ext cx="4991999" cy="28723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0715" y="1245448"/>
            <a:ext cx="6666865" cy="32867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505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промпт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модель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парсер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вывода</a:t>
            </a:r>
            <a:endParaRPr sz="1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9"/>
              </a:spcBef>
              <a:buFont typeface="Roboto"/>
              <a:buChar char="-"/>
            </a:pPr>
            <a:endParaRPr sz="1700">
              <a:latin typeface="Roboto"/>
              <a:cs typeface="Roboto"/>
            </a:endParaRPr>
          </a:p>
          <a:p>
            <a:pPr marL="300355" marR="3509645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цепочка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=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промпт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|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модель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| </a:t>
            </a:r>
            <a:r>
              <a:rPr sz="1700" dirty="0">
                <a:latin typeface="Roboto"/>
                <a:cs typeface="Roboto"/>
              </a:rPr>
              <a:t>парсер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вывода</a:t>
            </a:r>
            <a:endParaRPr sz="1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5"/>
              </a:spcBef>
              <a:buFont typeface="Roboto"/>
              <a:buChar char="-"/>
            </a:pPr>
            <a:endParaRPr sz="1700">
              <a:latin typeface="Roboto"/>
              <a:cs typeface="Roboto"/>
            </a:endParaRPr>
          </a:p>
          <a:p>
            <a:pPr marL="300355" marR="3585845" indent="-288290">
              <a:lnSpc>
                <a:spcPct val="120000"/>
              </a:lnSpc>
              <a:spcBef>
                <a:spcPts val="5"/>
              </a:spcBef>
              <a:buChar char="-"/>
              <a:tabLst>
                <a:tab pos="300355" algn="l"/>
              </a:tabLst>
            </a:pPr>
            <a:r>
              <a:rPr sz="1700" spc="-35" dirty="0">
                <a:latin typeface="Roboto"/>
                <a:cs typeface="Roboto"/>
              </a:rPr>
              <a:t>результат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=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вызов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цепочки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входном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тексте</a:t>
            </a:r>
            <a:endParaRPr sz="1700">
              <a:latin typeface="Roboto"/>
              <a:cs typeface="Roboto"/>
            </a:endParaRPr>
          </a:p>
          <a:p>
            <a:pPr marL="3412490">
              <a:lnSpc>
                <a:spcPct val="100000"/>
              </a:lnSpc>
              <a:spcBef>
                <a:spcPts val="1964"/>
              </a:spcBef>
            </a:pPr>
            <a:r>
              <a:rPr sz="1400" dirty="0">
                <a:latin typeface="Arial MT"/>
                <a:cs typeface="Arial MT"/>
              </a:rPr>
              <a:t>LangChain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Expression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Language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(LCEL)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RAG</a:t>
            </a:r>
            <a:r>
              <a:rPr sz="3700" spc="-40" dirty="0"/>
              <a:t> </a:t>
            </a:r>
            <a:r>
              <a:rPr sz="2300" dirty="0"/>
              <a:t>-</a:t>
            </a:r>
            <a:r>
              <a:rPr sz="2300" spc="-30" dirty="0"/>
              <a:t> </a:t>
            </a:r>
            <a:r>
              <a:rPr sz="2300" dirty="0"/>
              <a:t>retrieval</a:t>
            </a:r>
            <a:r>
              <a:rPr sz="2300" spc="-30" dirty="0"/>
              <a:t> </a:t>
            </a:r>
            <a:r>
              <a:rPr sz="2300" dirty="0"/>
              <a:t>augmented</a:t>
            </a:r>
            <a:r>
              <a:rPr sz="2300" spc="-30" dirty="0"/>
              <a:t> </a:t>
            </a:r>
            <a:r>
              <a:rPr sz="2300" spc="-10" dirty="0"/>
              <a:t>generation</a:t>
            </a:r>
            <a:endParaRPr sz="2300"/>
          </a:p>
        </p:txBody>
      </p:sp>
      <p:sp>
        <p:nvSpPr>
          <p:cNvPr id="3" name="object 3"/>
          <p:cNvSpPr txBox="1"/>
          <p:nvPr/>
        </p:nvSpPr>
        <p:spPr>
          <a:xfrm>
            <a:off x="580715" y="1867239"/>
            <a:ext cx="3441065" cy="1891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30861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а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давайте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подключим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свою </a:t>
            </a:r>
            <a:r>
              <a:rPr sz="1700" spc="-10" dirty="0">
                <a:latin typeface="Roboto"/>
                <a:cs typeface="Roboto"/>
              </a:rPr>
              <a:t>базу</a:t>
            </a:r>
            <a:r>
              <a:rPr sz="1700" spc="-9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знаний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и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будем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подставлять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промпт </a:t>
            </a:r>
            <a:r>
              <a:rPr sz="1700" dirty="0">
                <a:latin typeface="Roboto"/>
                <a:cs typeface="Roboto"/>
              </a:rPr>
              <a:t>нужные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30" dirty="0">
                <a:latin typeface="Roboto"/>
                <a:cs typeface="Roboto"/>
              </a:rPr>
              <a:t>тексты,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чтобы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модель </a:t>
            </a:r>
            <a:r>
              <a:rPr sz="1700" dirty="0">
                <a:latin typeface="Roboto"/>
                <a:cs typeface="Roboto"/>
              </a:rPr>
              <a:t>брала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из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них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75" dirty="0">
                <a:latin typeface="Roboto"/>
                <a:cs typeface="Roboto"/>
              </a:rPr>
              <a:t>факты,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примеры </a:t>
            </a:r>
            <a:r>
              <a:rPr sz="1700" dirty="0">
                <a:latin typeface="Roboto"/>
                <a:cs typeface="Roboto"/>
              </a:rPr>
              <a:t>или цепочки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рассуждений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8920" y="1465239"/>
            <a:ext cx="4635296" cy="17705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RAG</a:t>
            </a:r>
            <a:r>
              <a:rPr sz="3700" spc="-40" dirty="0"/>
              <a:t> </a:t>
            </a:r>
            <a:r>
              <a:rPr sz="2300" dirty="0"/>
              <a:t>-</a:t>
            </a:r>
            <a:r>
              <a:rPr sz="2300" spc="-30" dirty="0"/>
              <a:t> </a:t>
            </a:r>
            <a:r>
              <a:rPr sz="2300" dirty="0"/>
              <a:t>retrieval</a:t>
            </a:r>
            <a:r>
              <a:rPr sz="2300" spc="-30" dirty="0"/>
              <a:t> </a:t>
            </a:r>
            <a:r>
              <a:rPr sz="2300" dirty="0"/>
              <a:t>augmented</a:t>
            </a:r>
            <a:r>
              <a:rPr sz="2300" spc="-30" dirty="0"/>
              <a:t> </a:t>
            </a:r>
            <a:r>
              <a:rPr sz="2300" spc="-10" dirty="0"/>
              <a:t>generation</a:t>
            </a:r>
            <a:endParaRPr sz="2300"/>
          </a:p>
        </p:txBody>
      </p:sp>
      <p:sp>
        <p:nvSpPr>
          <p:cNvPr id="3" name="object 3"/>
          <p:cNvSpPr txBox="1"/>
          <p:nvPr/>
        </p:nvSpPr>
        <p:spPr>
          <a:xfrm>
            <a:off x="580715" y="1556344"/>
            <a:ext cx="3415029" cy="251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Надо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вопросу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уметь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искать </a:t>
            </a:r>
            <a:r>
              <a:rPr sz="1700" dirty="0">
                <a:latin typeface="Roboto"/>
                <a:cs typeface="Roboto"/>
              </a:rPr>
              <a:t>нужные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куски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текстов</a:t>
            </a:r>
            <a:endParaRPr sz="1700">
              <a:latin typeface="Roboto"/>
              <a:cs typeface="Roboto"/>
            </a:endParaRPr>
          </a:p>
          <a:p>
            <a:pPr marL="300355" marR="78105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возможно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стоит </a:t>
            </a:r>
            <a:r>
              <a:rPr sz="1700" spc="-35" dirty="0">
                <a:latin typeface="Roboto"/>
                <a:cs typeface="Roboto"/>
              </a:rPr>
              <a:t>перефразировать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вопрос, </a:t>
            </a:r>
            <a:r>
              <a:rPr sz="1700" spc="-20" dirty="0">
                <a:latin typeface="Roboto"/>
                <a:cs typeface="Roboto"/>
              </a:rPr>
              <a:t>чтобы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было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проще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искать </a:t>
            </a:r>
            <a:r>
              <a:rPr sz="1700" dirty="0">
                <a:latin typeface="Roboto"/>
                <a:cs typeface="Roboto"/>
              </a:rPr>
              <a:t>нужные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35" dirty="0">
                <a:latin typeface="Roboto"/>
                <a:cs typeface="Roboto"/>
              </a:rPr>
              <a:t>тексты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базе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знаний</a:t>
            </a:r>
            <a:endParaRPr sz="1700">
              <a:latin typeface="Roboto"/>
              <a:cs typeface="Roboto"/>
            </a:endParaRPr>
          </a:p>
          <a:p>
            <a:pPr marL="300355" marR="528955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нужно</a:t>
            </a:r>
            <a:r>
              <a:rPr sz="1700" spc="-20" dirty="0">
                <a:latin typeface="Roboto"/>
                <a:cs typeface="Roboto"/>
              </a:rPr>
              <a:t> уметь </a:t>
            </a:r>
            <a:r>
              <a:rPr sz="1700" spc="-10" dirty="0">
                <a:latin typeface="Roboto"/>
                <a:cs typeface="Roboto"/>
              </a:rPr>
              <a:t>превращать </a:t>
            </a:r>
            <a:r>
              <a:rPr sz="1700" spc="-35" dirty="0">
                <a:latin typeface="Roboto"/>
                <a:cs typeface="Roboto"/>
              </a:rPr>
              <a:t>тексты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векторы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3407" y="1128961"/>
            <a:ext cx="3367874" cy="33500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8675" y="1364235"/>
            <a:ext cx="3467911" cy="35281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Embedding</a:t>
            </a:r>
            <a:r>
              <a:rPr sz="3700" spc="-55" dirty="0"/>
              <a:t> </a:t>
            </a:r>
            <a:r>
              <a:rPr sz="3700" spc="-10" dirty="0"/>
              <a:t>models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580715" y="1245448"/>
            <a:ext cx="341884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44704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превращаем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документы</a:t>
            </a:r>
            <a:r>
              <a:rPr sz="1700" spc="-50" dirty="0">
                <a:latin typeface="Roboto"/>
                <a:cs typeface="Roboto"/>
              </a:rPr>
              <a:t> в </a:t>
            </a:r>
            <a:r>
              <a:rPr sz="1700" spc="-10" dirty="0">
                <a:latin typeface="Roboto"/>
                <a:cs typeface="Roboto"/>
              </a:rPr>
              <a:t>векторы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превращаем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запрос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вектор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ищем</a:t>
            </a:r>
            <a:r>
              <a:rPr sz="1700" spc="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ближайшие</a:t>
            </a:r>
            <a:r>
              <a:rPr sz="1700" spc="20" dirty="0">
                <a:latin typeface="Roboto"/>
                <a:cs typeface="Roboto"/>
              </a:rPr>
              <a:t> </a:t>
            </a:r>
            <a:r>
              <a:rPr sz="1700" spc="-35" dirty="0">
                <a:latin typeface="Roboto"/>
                <a:cs typeface="Roboto"/>
              </a:rPr>
              <a:t>тексты</a:t>
            </a:r>
            <a:r>
              <a:rPr sz="1700" spc="2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к </a:t>
            </a:r>
            <a:r>
              <a:rPr sz="1700" spc="-10" dirty="0">
                <a:latin typeface="Roboto"/>
                <a:cs typeface="Roboto"/>
              </a:rPr>
              <a:t>запросу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близости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векторов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7800" y="3257550"/>
            <a:ext cx="4421074" cy="17501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805736-925B-4E6B-9FAB-73BA23E1E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3897" y="286788"/>
            <a:ext cx="2333752" cy="674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98425" defTabSz="914400"/>
            <a:r>
              <a:rPr lang="en-US" sz="1500" spc="200"/>
              <a:t>Токенизация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A2B43-8884-423C-B0EB-8949B0462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>
        <p:nvSpPr>
          <p:cNvPr id="3" name="object 3"/>
          <p:cNvSpPr txBox="1"/>
          <p:nvPr/>
        </p:nvSpPr>
        <p:spPr>
          <a:xfrm>
            <a:off x="453897" y="1210075"/>
            <a:ext cx="2333751" cy="3446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marR="5080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b="1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Разбиваем</a:t>
            </a:r>
            <a:r>
              <a:rPr lang="en-US" sz="1200" b="1" spc="-5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слова </a:t>
            </a: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200" b="1" spc="-10">
                <a:solidFill>
                  <a:schemeClr val="tx1">
                    <a:lumMod val="65000"/>
                    <a:lumOff val="35000"/>
                  </a:schemeClr>
                </a:solidFill>
              </a:rPr>
              <a:t> частотные кусочки</a:t>
            </a:r>
            <a:r>
              <a:rPr lang="en-US" sz="1200" b="1" spc="-4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b="1" spc="-25">
                <a:solidFill>
                  <a:schemeClr val="tx1">
                    <a:lumMod val="65000"/>
                    <a:lumOff val="35000"/>
                  </a:schemeClr>
                </a:solidFill>
              </a:rPr>
              <a:t>(n- </a:t>
            </a:r>
            <a:r>
              <a:rPr lang="en-US" sz="1200" b="1" spc="-10">
                <a:solidFill>
                  <a:schemeClr val="tx1">
                    <a:lumMod val="65000"/>
                    <a:lumOff val="35000"/>
                  </a:schemeClr>
                </a:solidFill>
              </a:rPr>
              <a:t>граммы).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marR="257175"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r>
              <a:rPr lang="en-US" sz="12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Размер</a:t>
            </a:r>
            <a:r>
              <a:rPr lang="en-US" sz="1200" spc="-7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словаря токенов</a:t>
            </a:r>
            <a:r>
              <a:rPr lang="en-US" sz="1200" spc="-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порядка </a:t>
            </a:r>
            <a:r>
              <a:rPr lang="en-US" sz="1200" spc="-75">
                <a:solidFill>
                  <a:schemeClr val="tx1">
                    <a:lumMod val="65000"/>
                    <a:lumOff val="35000"/>
                  </a:schemeClr>
                </a:solidFill>
              </a:rPr>
              <a:t>10-50-</a:t>
            </a:r>
            <a:r>
              <a:rPr lang="en-US" sz="1200" spc="-65">
                <a:solidFill>
                  <a:schemeClr val="tx1">
                    <a:lumMod val="65000"/>
                    <a:lumOff val="35000"/>
                  </a:schemeClr>
                </a:solidFill>
              </a:rPr>
              <a:t>200</a:t>
            </a:r>
            <a:r>
              <a:rPr lang="en-US" sz="1200" spc="1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2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тыс.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4A938-C405-4F09-AA12-590BEE1D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482600"/>
            <a:ext cx="5543550" cy="4173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811" y="1750772"/>
            <a:ext cx="4556088" cy="16373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Embedding</a:t>
            </a:r>
            <a:r>
              <a:rPr sz="3700" spc="-55" dirty="0"/>
              <a:t> </a:t>
            </a:r>
            <a:r>
              <a:rPr sz="3700" spc="-10" dirty="0"/>
              <a:t>models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3270250" cy="220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343535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в</a:t>
            </a:r>
            <a:r>
              <a:rPr sz="1700" spc="-20" dirty="0">
                <a:latin typeface="Roboto"/>
                <a:cs typeface="Roboto"/>
              </a:rPr>
              <a:t> LangChain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реализованы коннекторы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огромному количеству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моделей векторизации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любая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модель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HuggingFace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OpenAi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LLama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099" y="4240838"/>
            <a:ext cx="42837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https://github.com/langchain-ai/langchain/tree/master/l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ibs/langchain/langchain/embeddings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28149" y="240475"/>
            <a:ext cx="1912424" cy="45624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Text</a:t>
            </a:r>
            <a:r>
              <a:rPr sz="3700" spc="-40" dirty="0"/>
              <a:t> </a:t>
            </a:r>
            <a:r>
              <a:rPr sz="3700" spc="-10" dirty="0"/>
              <a:t>splitters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3272154" cy="189103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00355" indent="-287655">
              <a:lnSpc>
                <a:spcPct val="100000"/>
              </a:lnSpc>
              <a:spcBef>
                <a:spcPts val="505"/>
              </a:spcBef>
              <a:buChar char="-"/>
              <a:tabLst>
                <a:tab pos="300355" algn="l"/>
              </a:tabLst>
            </a:pPr>
            <a:r>
              <a:rPr sz="1700" spc="-20" dirty="0">
                <a:latin typeface="Roboto"/>
                <a:cs typeface="Roboto"/>
              </a:rPr>
              <a:t>RecursiveCharacterTextSplitter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300355" algn="l"/>
              </a:tabLst>
            </a:pPr>
            <a:r>
              <a:rPr sz="1700" spc="-25" dirty="0">
                <a:latin typeface="Roboto"/>
                <a:cs typeface="Roboto"/>
              </a:rPr>
              <a:t>“умная”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нарезка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сначала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параграфам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потом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предложениям</a:t>
            </a:r>
            <a:endParaRPr sz="1700">
              <a:latin typeface="Roboto"/>
              <a:cs typeface="Roboto"/>
            </a:endParaRPr>
          </a:p>
          <a:p>
            <a:pPr marL="300355" marR="466725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возможна</a:t>
            </a:r>
            <a:r>
              <a:rPr sz="1700" spc="-7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нарезка</a:t>
            </a:r>
            <a:r>
              <a:rPr sz="1700" spc="-7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с </a:t>
            </a:r>
            <a:r>
              <a:rPr sz="1700" spc="-10" dirty="0">
                <a:latin typeface="Roboto"/>
                <a:cs typeface="Roboto"/>
              </a:rPr>
              <a:t>перекрытием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сегментов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2675" y="1112936"/>
            <a:ext cx="4831675" cy="29176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74775" y="254525"/>
            <a:ext cx="2121549" cy="4693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Vector</a:t>
            </a:r>
            <a:r>
              <a:rPr sz="3700" spc="-85" dirty="0"/>
              <a:t> </a:t>
            </a:r>
            <a:r>
              <a:rPr sz="3700" spc="-10" dirty="0"/>
              <a:t>stores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363775" y="1245448"/>
            <a:ext cx="4283710" cy="3585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7525" marR="1191895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517525" algn="l"/>
              </a:tabLst>
            </a:pPr>
            <a:r>
              <a:rPr sz="1700" dirty="0">
                <a:latin typeface="Roboto"/>
                <a:cs typeface="Roboto"/>
              </a:rPr>
              <a:t>Если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много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векторов,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их </a:t>
            </a:r>
            <a:r>
              <a:rPr sz="1700" dirty="0">
                <a:latin typeface="Roboto"/>
                <a:cs typeface="Roboto"/>
              </a:rPr>
              <a:t>можно</a:t>
            </a:r>
            <a:r>
              <a:rPr sz="1700" spc="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сложить</a:t>
            </a:r>
            <a:r>
              <a:rPr sz="1700" spc="1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dirty="0">
                <a:latin typeface="Roboto"/>
                <a:cs typeface="Roboto"/>
              </a:rPr>
              <a:t>специализированную</a:t>
            </a:r>
            <a:r>
              <a:rPr sz="1700" spc="-10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БД</a:t>
            </a:r>
            <a:endParaRPr sz="1700">
              <a:latin typeface="Roboto"/>
              <a:cs typeface="Roboto"/>
            </a:endParaRPr>
          </a:p>
          <a:p>
            <a:pPr marL="517525" marR="955675" indent="-288290">
              <a:lnSpc>
                <a:spcPct val="120000"/>
              </a:lnSpc>
              <a:buChar char="-"/>
              <a:tabLst>
                <a:tab pos="517525" algn="l"/>
              </a:tabLst>
            </a:pPr>
            <a:r>
              <a:rPr sz="1700" spc="-20" dirty="0">
                <a:latin typeface="Roboto"/>
                <a:cs typeface="Roboto"/>
              </a:rPr>
              <a:t>реализуют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ANN</a:t>
            </a:r>
            <a:r>
              <a:rPr sz="1700" spc="-10" dirty="0">
                <a:latin typeface="Roboto"/>
                <a:cs typeface="Roboto"/>
              </a:rPr>
              <a:t> (aproximate nearest</a:t>
            </a:r>
            <a:r>
              <a:rPr sz="1700" spc="-7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neighbors)</a:t>
            </a:r>
            <a:endParaRPr sz="1700">
              <a:latin typeface="Roboto"/>
              <a:cs typeface="Roboto"/>
            </a:endParaRPr>
          </a:p>
          <a:p>
            <a:pPr marL="517525" marR="1116965" indent="-288290">
              <a:lnSpc>
                <a:spcPct val="120000"/>
              </a:lnSpc>
              <a:buChar char="-"/>
              <a:tabLst>
                <a:tab pos="517525" algn="l"/>
              </a:tabLst>
            </a:pPr>
            <a:r>
              <a:rPr sz="1700" dirty="0">
                <a:latin typeface="Roboto"/>
                <a:cs typeface="Roboto"/>
              </a:rPr>
              <a:t>есть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обертки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нам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всеми популярными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решениями</a:t>
            </a:r>
            <a:endParaRPr sz="1700">
              <a:latin typeface="Roboto"/>
              <a:cs typeface="Roboto"/>
            </a:endParaRPr>
          </a:p>
          <a:p>
            <a:pPr marL="517525" indent="-288290">
              <a:lnSpc>
                <a:spcPct val="100000"/>
              </a:lnSpc>
              <a:spcBef>
                <a:spcPts val="405"/>
              </a:spcBef>
              <a:buChar char="-"/>
              <a:tabLst>
                <a:tab pos="517525" algn="l"/>
              </a:tabLst>
            </a:pPr>
            <a:r>
              <a:rPr sz="1700" spc="-10" dirty="0">
                <a:latin typeface="Roboto"/>
                <a:cs typeface="Roboto"/>
              </a:rPr>
              <a:t>FAISS</a:t>
            </a:r>
            <a:endParaRPr sz="1700">
              <a:latin typeface="Roboto"/>
              <a:cs typeface="Roboto"/>
            </a:endParaRPr>
          </a:p>
          <a:p>
            <a:pPr marL="517525" indent="-288290">
              <a:lnSpc>
                <a:spcPct val="100000"/>
              </a:lnSpc>
              <a:spcBef>
                <a:spcPts val="409"/>
              </a:spcBef>
              <a:buChar char="-"/>
              <a:tabLst>
                <a:tab pos="517525" algn="l"/>
              </a:tabLst>
            </a:pPr>
            <a:r>
              <a:rPr sz="1700" spc="-10" dirty="0">
                <a:latin typeface="Roboto"/>
                <a:cs typeface="Roboto"/>
              </a:rPr>
              <a:t>Chroma</a:t>
            </a:r>
            <a:endParaRPr sz="17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7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https://github.com/langchain-ai/langchain/tree/master/l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3"/>
              </a:rPr>
              <a:t>ibs/langchain/langchain/vectorstores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Vector</a:t>
            </a:r>
            <a:r>
              <a:rPr sz="3700" spc="-85" dirty="0"/>
              <a:t> </a:t>
            </a:r>
            <a:r>
              <a:rPr sz="3700" spc="-10" dirty="0"/>
              <a:t>stores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62000" y="1834354"/>
            <a:ext cx="3581400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dirty="0">
                <a:latin typeface="Roboto"/>
                <a:cs typeface="Roboto"/>
              </a:rPr>
              <a:t>все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делается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импортом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пары </a:t>
            </a:r>
            <a:r>
              <a:rPr sz="1700" dirty="0">
                <a:latin typeface="Roboto"/>
                <a:cs typeface="Roboto"/>
              </a:rPr>
              <a:t>классов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из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LangChain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векторный </a:t>
            </a:r>
            <a:r>
              <a:rPr sz="1700" dirty="0">
                <a:latin typeface="Roboto"/>
                <a:cs typeface="Roboto"/>
              </a:rPr>
              <a:t>поиск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готов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даже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сотням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тысяч документов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3400" y="971550"/>
            <a:ext cx="4800600" cy="38851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296192"/>
            <a:ext cx="21850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Retrievers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553015" y="885472"/>
            <a:ext cx="3030855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1700" spc="-350" dirty="0">
                <a:latin typeface="Roboto"/>
                <a:cs typeface="Roboto"/>
              </a:rPr>
              <a:t>-</a:t>
            </a:r>
            <a:r>
              <a:rPr sz="1700" dirty="0">
                <a:latin typeface="Roboto"/>
                <a:cs typeface="Roboto"/>
              </a:rPr>
              <a:t>	можно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собирать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пайплайн ретриверов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7950" y="1102961"/>
            <a:ext cx="4811249" cy="31451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612" y="1546412"/>
            <a:ext cx="2428874" cy="35970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100975" y="4378112"/>
            <a:ext cx="4689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https://python.langchain.com/docs/modules/data_connectio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4"/>
              </a:rPr>
              <a:t>n/retrievers/vectorstore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RAG</a:t>
            </a:r>
            <a:r>
              <a:rPr sz="3700" spc="85" dirty="0"/>
              <a:t> </a:t>
            </a:r>
            <a:r>
              <a:rPr sz="3700" spc="-10" dirty="0"/>
              <a:t>pipeline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37373"/>
            <a:ext cx="283210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вывод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ретривера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можно </a:t>
            </a:r>
            <a:r>
              <a:rPr sz="1700" spc="-40" dirty="0">
                <a:latin typeface="Roboto"/>
                <a:cs typeface="Roboto"/>
              </a:rPr>
              <a:t>форматировать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для </a:t>
            </a:r>
            <a:r>
              <a:rPr sz="1700" spc="-20" dirty="0">
                <a:latin typeface="Roboto"/>
                <a:cs typeface="Roboto"/>
              </a:rPr>
              <a:t>подстановки</a:t>
            </a:r>
            <a:r>
              <a:rPr sz="1700" dirty="0">
                <a:latin typeface="Roboto"/>
                <a:cs typeface="Roboto"/>
              </a:rPr>
              <a:t> в </a:t>
            </a:r>
            <a:r>
              <a:rPr sz="1700" spc="-10" dirty="0">
                <a:latin typeface="Roboto"/>
                <a:cs typeface="Roboto"/>
              </a:rPr>
              <a:t>промпт</a:t>
            </a:r>
            <a:endParaRPr sz="1700">
              <a:latin typeface="Roboto"/>
              <a:cs typeface="Roboto"/>
            </a:endParaRPr>
          </a:p>
          <a:p>
            <a:pPr marL="300355" marR="15621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ретриверы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можно </a:t>
            </a:r>
            <a:r>
              <a:rPr sz="1700" spc="-20" dirty="0">
                <a:latin typeface="Roboto"/>
                <a:cs typeface="Roboto"/>
              </a:rPr>
              <a:t>подставлять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цепочки</a:t>
            </a:r>
            <a:endParaRPr sz="17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00975" y="4378112"/>
            <a:ext cx="46894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https://python.langchain.com/docs/modules/data_connectio</a:t>
            </a:r>
            <a:r>
              <a:rPr sz="1400" spc="-10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4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  <a:hlinkClick r:id="rId2"/>
              </a:rPr>
              <a:t>n/retrievers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1475" y="380750"/>
            <a:ext cx="5063075" cy="377904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Self</a:t>
            </a:r>
            <a:r>
              <a:rPr sz="3700" spc="45" dirty="0"/>
              <a:t> </a:t>
            </a:r>
            <a:r>
              <a:rPr sz="3700" spc="-10" dirty="0"/>
              <a:t>consistency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732991" y="1405888"/>
            <a:ext cx="2311400" cy="3393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latin typeface="Roboto"/>
                <a:cs typeface="Roboto"/>
              </a:rPr>
              <a:t>Самосогласованность</a:t>
            </a:r>
            <a:endParaRPr sz="1700" dirty="0">
              <a:latin typeface="Roboto"/>
              <a:cs typeface="Roboto"/>
            </a:endParaRPr>
          </a:p>
          <a:p>
            <a:pPr marL="469900" marR="33020" indent="-28829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несколько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раз </a:t>
            </a:r>
            <a:r>
              <a:rPr sz="1700" spc="-10" dirty="0">
                <a:latin typeface="Roboto"/>
                <a:cs typeface="Roboto"/>
              </a:rPr>
              <a:t>генерируем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ответ</a:t>
            </a:r>
            <a:endParaRPr sz="1700" dirty="0">
              <a:latin typeface="Roboto"/>
              <a:cs typeface="Roboto"/>
            </a:endParaRPr>
          </a:p>
          <a:p>
            <a:pPr marL="469900" marR="201295" indent="-28829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на</a:t>
            </a:r>
            <a:r>
              <a:rPr sz="1700" spc="-10" dirty="0">
                <a:latin typeface="Roboto"/>
                <a:cs typeface="Roboto"/>
              </a:rPr>
              <a:t> основе нескольких </a:t>
            </a:r>
            <a:r>
              <a:rPr sz="1700" dirty="0">
                <a:latin typeface="Roboto"/>
                <a:cs typeface="Roboto"/>
              </a:rPr>
              <a:t>генераций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даем </a:t>
            </a:r>
            <a:r>
              <a:rPr sz="1700" spc="-10" dirty="0">
                <a:latin typeface="Roboto"/>
                <a:cs typeface="Roboto"/>
              </a:rPr>
              <a:t>итоговый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ответ</a:t>
            </a:r>
            <a:endParaRPr sz="1700" dirty="0">
              <a:latin typeface="Roboto"/>
              <a:cs typeface="Roboto"/>
            </a:endParaRPr>
          </a:p>
          <a:p>
            <a:pPr marL="469900" marR="15240" indent="-288290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в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диалоге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просим модель проверить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себя, </a:t>
            </a:r>
            <a:r>
              <a:rPr sz="1700" dirty="0">
                <a:latin typeface="Roboto"/>
                <a:cs typeface="Roboto"/>
              </a:rPr>
              <a:t>быть</a:t>
            </a:r>
            <a:r>
              <a:rPr sz="1700" spc="-10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более </a:t>
            </a:r>
            <a:r>
              <a:rPr sz="1700" spc="-20" dirty="0">
                <a:latin typeface="Roboto"/>
                <a:cs typeface="Roboto"/>
              </a:rPr>
              <a:t>ответственной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и </a:t>
            </a:r>
            <a:r>
              <a:rPr sz="1700" spc="-10" dirty="0">
                <a:latin typeface="Roboto"/>
                <a:cs typeface="Roboto"/>
              </a:rPr>
              <a:t>осмотрительной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8968" y="1567791"/>
            <a:ext cx="6076418" cy="200791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Generated</a:t>
            </a:r>
            <a:r>
              <a:rPr sz="3700" spc="-415" dirty="0"/>
              <a:t> </a:t>
            </a:r>
            <a:r>
              <a:rPr sz="3700" spc="-10" dirty="0"/>
              <a:t>Knowledge</a:t>
            </a:r>
            <a:r>
              <a:rPr sz="3700" spc="-415" dirty="0"/>
              <a:t> </a:t>
            </a:r>
            <a:r>
              <a:rPr sz="3700" spc="-10" dirty="0"/>
              <a:t>Prompting</a:t>
            </a:r>
            <a:endParaRPr sz="3700"/>
          </a:p>
        </p:txBody>
      </p:sp>
      <p:sp>
        <p:nvSpPr>
          <p:cNvPr id="6" name="object 6"/>
          <p:cNvSpPr txBox="1">
            <a:spLocks noGrp="1"/>
          </p:cNvSpPr>
          <p:nvPr>
            <p:ph idx="1"/>
          </p:nvPr>
        </p:nvSpPr>
        <p:spPr>
          <a:xfrm>
            <a:off x="2362200" y="2266950"/>
            <a:ext cx="7633742" cy="26951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indent="-4064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19100" algn="l"/>
              </a:tabLst>
            </a:pPr>
            <a:r>
              <a:rPr dirty="0"/>
              <a:t>напиши</a:t>
            </a:r>
            <a:r>
              <a:rPr spc="-75" dirty="0"/>
              <a:t> </a:t>
            </a:r>
            <a:r>
              <a:rPr spc="-20" dirty="0"/>
              <a:t>кратко</a:t>
            </a:r>
            <a:r>
              <a:rPr spc="-35" dirty="0"/>
              <a:t> </a:t>
            </a:r>
            <a:r>
              <a:rPr spc="-10" dirty="0"/>
              <a:t>что</a:t>
            </a:r>
            <a:r>
              <a:rPr spc="-40" dirty="0"/>
              <a:t> </a:t>
            </a:r>
            <a:r>
              <a:rPr spc="-10" dirty="0"/>
              <a:t>такое</a:t>
            </a:r>
            <a:r>
              <a:rPr spc="-40" dirty="0"/>
              <a:t> </a:t>
            </a:r>
            <a:r>
              <a:rPr dirty="0"/>
              <a:t>X</a:t>
            </a:r>
            <a:r>
              <a:rPr spc="-35" dirty="0"/>
              <a:t> </a:t>
            </a:r>
            <a:r>
              <a:rPr spc="-150" dirty="0"/>
              <a:t>-</a:t>
            </a:r>
            <a:r>
              <a:rPr spc="-165" dirty="0"/>
              <a:t>&gt;</a:t>
            </a:r>
            <a:r>
              <a:rPr spc="-5" dirty="0"/>
              <a:t> </a:t>
            </a:r>
            <a:r>
              <a:rPr spc="-20" dirty="0"/>
              <a:t>ответ</a:t>
            </a:r>
            <a:r>
              <a:rPr spc="-40" dirty="0"/>
              <a:t> </a:t>
            </a:r>
            <a:r>
              <a:rPr spc="-50" dirty="0"/>
              <a:t>1</a:t>
            </a:r>
          </a:p>
          <a:p>
            <a:pPr marL="419100" marR="12700" indent="-407034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spc="-10" dirty="0"/>
              <a:t>поставь</a:t>
            </a:r>
            <a:r>
              <a:rPr spc="-45" dirty="0"/>
              <a:t> </a:t>
            </a:r>
            <a:r>
              <a:rPr dirty="0"/>
              <a:t>пять</a:t>
            </a:r>
            <a:r>
              <a:rPr spc="-40" dirty="0"/>
              <a:t> </a:t>
            </a:r>
            <a:r>
              <a:rPr dirty="0"/>
              <a:t>вопросов</a:t>
            </a:r>
            <a:r>
              <a:rPr spc="-40" dirty="0"/>
              <a:t> </a:t>
            </a:r>
            <a:r>
              <a:rPr dirty="0"/>
              <a:t>к</a:t>
            </a:r>
            <a:r>
              <a:rPr spc="345" dirty="0"/>
              <a:t> </a:t>
            </a:r>
            <a:r>
              <a:rPr spc="-10" dirty="0"/>
              <a:t>(ответ</a:t>
            </a:r>
            <a:r>
              <a:rPr spc="-45" dirty="0"/>
              <a:t> </a:t>
            </a:r>
            <a:r>
              <a:rPr dirty="0"/>
              <a:t>1)</a:t>
            </a:r>
            <a:r>
              <a:rPr spc="-40" dirty="0"/>
              <a:t> </a:t>
            </a:r>
            <a:r>
              <a:rPr spc="-150" dirty="0"/>
              <a:t>-</a:t>
            </a:r>
            <a:r>
              <a:rPr spc="-50" dirty="0"/>
              <a:t>&gt; </a:t>
            </a:r>
            <a:r>
              <a:rPr spc="-20" dirty="0"/>
              <a:t>ответ</a:t>
            </a:r>
            <a:r>
              <a:rPr spc="-65" dirty="0"/>
              <a:t> </a:t>
            </a:r>
            <a:r>
              <a:rPr spc="-50" dirty="0"/>
              <a:t>2</a:t>
            </a:r>
          </a:p>
          <a:p>
            <a:pPr marL="419100" marR="87630" indent="-407034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dirty="0"/>
              <a:t>раскрой</a:t>
            </a:r>
            <a:r>
              <a:rPr spc="-65" dirty="0"/>
              <a:t> </a:t>
            </a:r>
            <a:r>
              <a:rPr spc="-20" dirty="0"/>
              <a:t>ответы</a:t>
            </a:r>
            <a:r>
              <a:rPr spc="-65" dirty="0"/>
              <a:t> </a:t>
            </a:r>
            <a:r>
              <a:rPr spc="-10" dirty="0"/>
              <a:t>(ответ</a:t>
            </a:r>
            <a:r>
              <a:rPr spc="-65" dirty="0"/>
              <a:t> </a:t>
            </a:r>
            <a:r>
              <a:rPr dirty="0"/>
              <a:t>из</a:t>
            </a:r>
            <a:r>
              <a:rPr spc="-65" dirty="0"/>
              <a:t> </a:t>
            </a:r>
            <a:r>
              <a:rPr spc="-20" dirty="0"/>
              <a:t>ответ</a:t>
            </a:r>
            <a:r>
              <a:rPr spc="-65" dirty="0"/>
              <a:t> </a:t>
            </a:r>
            <a:r>
              <a:rPr dirty="0"/>
              <a:t>2</a:t>
            </a:r>
            <a:r>
              <a:rPr spc="-65" dirty="0"/>
              <a:t> </a:t>
            </a:r>
            <a:r>
              <a:rPr spc="-50" dirty="0"/>
              <a:t>) </a:t>
            </a:r>
            <a:r>
              <a:rPr dirty="0"/>
              <a:t>как</a:t>
            </a:r>
            <a:r>
              <a:rPr spc="-45" dirty="0"/>
              <a:t> </a:t>
            </a:r>
            <a:r>
              <a:rPr dirty="0"/>
              <a:t>специалист</a:t>
            </a:r>
            <a:r>
              <a:rPr spc="-25" dirty="0"/>
              <a:t> </a:t>
            </a:r>
            <a:r>
              <a:rPr dirty="0"/>
              <a:t>в</a:t>
            </a:r>
            <a:r>
              <a:rPr spc="-20" dirty="0"/>
              <a:t> </a:t>
            </a:r>
            <a:r>
              <a:rPr dirty="0"/>
              <a:t>области</a:t>
            </a:r>
            <a:r>
              <a:rPr spc="-25" dirty="0"/>
              <a:t> </a:t>
            </a:r>
            <a:r>
              <a:rPr dirty="0"/>
              <a:t>X</a:t>
            </a:r>
            <a:r>
              <a:rPr spc="-25" dirty="0"/>
              <a:t> </a:t>
            </a:r>
            <a:r>
              <a:rPr spc="-150" dirty="0"/>
              <a:t>-</a:t>
            </a:r>
            <a:r>
              <a:rPr spc="-165" dirty="0"/>
              <a:t>&gt;</a:t>
            </a:r>
            <a:r>
              <a:rPr spc="-5" dirty="0"/>
              <a:t> </a:t>
            </a:r>
            <a:r>
              <a:rPr spc="-10" dirty="0"/>
              <a:t>ответ </a:t>
            </a:r>
            <a:r>
              <a:rPr spc="-50" dirty="0"/>
              <a:t>3</a:t>
            </a:r>
          </a:p>
          <a:p>
            <a:pPr marL="419100" marR="567690" indent="-407034" algn="just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dirty="0"/>
              <a:t>перепиши</a:t>
            </a:r>
            <a:r>
              <a:rPr spc="-20" dirty="0"/>
              <a:t> ответ </a:t>
            </a:r>
            <a:r>
              <a:rPr dirty="0"/>
              <a:t>3</a:t>
            </a:r>
            <a:r>
              <a:rPr spc="-20" dirty="0"/>
              <a:t> </a:t>
            </a:r>
            <a:r>
              <a:rPr dirty="0"/>
              <a:t>в</a:t>
            </a:r>
            <a:r>
              <a:rPr spc="-20" dirty="0"/>
              <a:t> </a:t>
            </a:r>
            <a:r>
              <a:rPr spc="-25" dirty="0"/>
              <a:t>статью</a:t>
            </a:r>
            <a:r>
              <a:rPr spc="-15" dirty="0"/>
              <a:t> </a:t>
            </a:r>
            <a:r>
              <a:rPr spc="-25" dirty="0"/>
              <a:t>для </a:t>
            </a:r>
            <a:r>
              <a:rPr spc="-10" dirty="0"/>
              <a:t>популярного</a:t>
            </a:r>
            <a:r>
              <a:rPr spc="-20" dirty="0"/>
              <a:t> </a:t>
            </a:r>
            <a:r>
              <a:rPr dirty="0"/>
              <a:t>блога</a:t>
            </a:r>
            <a:r>
              <a:rPr spc="-15" dirty="0"/>
              <a:t> </a:t>
            </a:r>
            <a:r>
              <a:rPr spc="-10" dirty="0"/>
              <a:t>размером</a:t>
            </a:r>
            <a:r>
              <a:rPr spc="-15" dirty="0"/>
              <a:t> </a:t>
            </a:r>
            <a:r>
              <a:rPr spc="-50" dirty="0"/>
              <a:t>1 </a:t>
            </a:r>
            <a:r>
              <a:rPr spc="-10" dirty="0"/>
              <a:t>страница</a:t>
            </a:r>
            <a:r>
              <a:rPr spc="-55" dirty="0"/>
              <a:t> </a:t>
            </a:r>
            <a:r>
              <a:rPr spc="-150" dirty="0"/>
              <a:t>-</a:t>
            </a:r>
            <a:r>
              <a:rPr spc="-165" dirty="0"/>
              <a:t>&gt;</a:t>
            </a:r>
            <a:r>
              <a:rPr spc="-5" dirty="0"/>
              <a:t> </a:t>
            </a:r>
            <a:r>
              <a:rPr spc="-20" dirty="0"/>
              <a:t>ответ</a:t>
            </a:r>
            <a:r>
              <a:rPr spc="-30" dirty="0"/>
              <a:t> </a:t>
            </a:r>
            <a:r>
              <a:rPr spc="-50" dirty="0"/>
              <a:t>4</a:t>
            </a:r>
          </a:p>
          <a:p>
            <a:pPr marL="419100" marR="64769" indent="-407034" algn="just">
              <a:lnSpc>
                <a:spcPct val="100000"/>
              </a:lnSpc>
              <a:buAutoNum type="arabicPeriod"/>
              <a:tabLst>
                <a:tab pos="419100" algn="l"/>
              </a:tabLst>
            </a:pPr>
            <a:r>
              <a:rPr spc="-10" dirty="0"/>
              <a:t>придумай</a:t>
            </a:r>
            <a:r>
              <a:rPr spc="-55" dirty="0"/>
              <a:t> </a:t>
            </a:r>
            <a:r>
              <a:rPr dirty="0"/>
              <a:t>яркий</a:t>
            </a:r>
            <a:r>
              <a:rPr spc="-50" dirty="0"/>
              <a:t> </a:t>
            </a:r>
            <a:r>
              <a:rPr dirty="0"/>
              <a:t>заголовок</a:t>
            </a:r>
            <a:r>
              <a:rPr spc="-50" dirty="0"/>
              <a:t> </a:t>
            </a:r>
            <a:r>
              <a:rPr dirty="0"/>
              <a:t>к</a:t>
            </a:r>
            <a:r>
              <a:rPr spc="-50" dirty="0"/>
              <a:t> </a:t>
            </a:r>
            <a:r>
              <a:rPr spc="-10" dirty="0"/>
              <a:t>записи </a:t>
            </a:r>
            <a:r>
              <a:rPr dirty="0"/>
              <a:t>в</a:t>
            </a:r>
            <a:r>
              <a:rPr spc="-45" dirty="0"/>
              <a:t> </a:t>
            </a:r>
            <a:r>
              <a:rPr dirty="0"/>
              <a:t>блог</a:t>
            </a:r>
            <a:r>
              <a:rPr spc="-45" dirty="0"/>
              <a:t> </a:t>
            </a:r>
            <a:r>
              <a:rPr spc="-10" dirty="0"/>
              <a:t>(ответ</a:t>
            </a:r>
            <a:r>
              <a:rPr spc="-45" dirty="0"/>
              <a:t> </a:t>
            </a:r>
            <a:r>
              <a:rPr dirty="0"/>
              <a:t>4)</a:t>
            </a:r>
            <a:r>
              <a:rPr spc="-45" dirty="0"/>
              <a:t> </a:t>
            </a:r>
            <a:r>
              <a:rPr spc="-150" dirty="0"/>
              <a:t>-</a:t>
            </a:r>
            <a:r>
              <a:rPr dirty="0"/>
              <a:t>&gt;</a:t>
            </a:r>
            <a:r>
              <a:rPr spc="335" dirty="0"/>
              <a:t> </a:t>
            </a:r>
            <a:r>
              <a:rPr spc="-20" dirty="0"/>
              <a:t>ответ</a:t>
            </a:r>
            <a:r>
              <a:rPr spc="-45" dirty="0"/>
              <a:t> </a:t>
            </a:r>
            <a:r>
              <a:rPr spc="-50"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1550035" cy="647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1700" spc="-350" dirty="0">
                <a:latin typeface="Roboto"/>
                <a:cs typeface="Roboto"/>
              </a:rPr>
              <a:t>-</a:t>
            </a:r>
            <a:r>
              <a:rPr sz="1700" dirty="0">
                <a:latin typeface="Roboto"/>
                <a:cs typeface="Roboto"/>
              </a:rPr>
              <a:t>	Промпт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1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50" dirty="0">
                <a:latin typeface="Roboto"/>
                <a:cs typeface="Roboto"/>
              </a:rPr>
              <a:t>-</a:t>
            </a:r>
            <a:r>
              <a:rPr sz="1700" spc="-50" dirty="0">
                <a:latin typeface="Roboto"/>
                <a:cs typeface="Roboto"/>
              </a:rPr>
              <a:t>&gt; </a:t>
            </a:r>
            <a:r>
              <a:rPr sz="1700" spc="-25" dirty="0">
                <a:latin typeface="Roboto"/>
                <a:cs typeface="Roboto"/>
              </a:rPr>
              <a:t>Генерация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1</a:t>
            </a:r>
            <a:endParaRPr sz="1700" dirty="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715" y="1867239"/>
            <a:ext cx="1721485" cy="2823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на</a:t>
            </a:r>
            <a:r>
              <a:rPr sz="1700" spc="-10" dirty="0">
                <a:latin typeface="Roboto"/>
                <a:cs typeface="Roboto"/>
              </a:rPr>
              <a:t> основе </a:t>
            </a:r>
            <a:r>
              <a:rPr sz="1700" dirty="0">
                <a:latin typeface="Roboto"/>
                <a:cs typeface="Roboto"/>
              </a:rPr>
              <a:t>генерации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1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+</a:t>
            </a:r>
            <a:endParaRPr sz="1700" dirty="0">
              <a:latin typeface="Roboto"/>
              <a:cs typeface="Roboto"/>
            </a:endParaRPr>
          </a:p>
          <a:p>
            <a:pPr marL="300355">
              <a:lnSpc>
                <a:spcPct val="100000"/>
              </a:lnSpc>
              <a:spcBef>
                <a:spcPts val="405"/>
              </a:spcBef>
            </a:pPr>
            <a:r>
              <a:rPr sz="1700" dirty="0">
                <a:latin typeface="Roboto"/>
                <a:cs typeface="Roboto"/>
              </a:rPr>
              <a:t>промпт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2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50" dirty="0">
                <a:latin typeface="Roboto"/>
                <a:cs typeface="Roboto"/>
              </a:rPr>
              <a:t>-</a:t>
            </a:r>
            <a:r>
              <a:rPr sz="1700" spc="-50" dirty="0">
                <a:latin typeface="Roboto"/>
                <a:cs typeface="Roboto"/>
              </a:rPr>
              <a:t>&gt;</a:t>
            </a:r>
            <a:endParaRPr sz="1700" dirty="0">
              <a:latin typeface="Roboto"/>
              <a:cs typeface="Roboto"/>
            </a:endParaRPr>
          </a:p>
          <a:p>
            <a:pPr marL="300355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Roboto"/>
                <a:cs typeface="Roboto"/>
              </a:rPr>
              <a:t>генерация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2</a:t>
            </a:r>
            <a:endParaRPr sz="1700" dirty="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на</a:t>
            </a:r>
            <a:r>
              <a:rPr sz="1700" spc="-10" dirty="0">
                <a:latin typeface="Roboto"/>
                <a:cs typeface="Roboto"/>
              </a:rPr>
              <a:t> основе </a:t>
            </a:r>
            <a:r>
              <a:rPr sz="1700" dirty="0">
                <a:latin typeface="Roboto"/>
                <a:cs typeface="Roboto"/>
              </a:rPr>
              <a:t>генерации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2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+</a:t>
            </a:r>
            <a:endParaRPr sz="1700" dirty="0">
              <a:latin typeface="Roboto"/>
              <a:cs typeface="Roboto"/>
            </a:endParaRPr>
          </a:p>
          <a:p>
            <a:pPr marL="300355">
              <a:lnSpc>
                <a:spcPct val="100000"/>
              </a:lnSpc>
              <a:spcBef>
                <a:spcPts val="409"/>
              </a:spcBef>
            </a:pPr>
            <a:r>
              <a:rPr sz="1700" dirty="0">
                <a:latin typeface="Roboto"/>
                <a:cs typeface="Roboto"/>
              </a:rPr>
              <a:t>промпт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3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50" dirty="0">
                <a:latin typeface="Roboto"/>
                <a:cs typeface="Roboto"/>
              </a:rPr>
              <a:t>-</a:t>
            </a:r>
            <a:r>
              <a:rPr sz="1700" spc="-50" dirty="0">
                <a:latin typeface="Roboto"/>
                <a:cs typeface="Roboto"/>
              </a:rPr>
              <a:t>&gt;</a:t>
            </a:r>
            <a:endParaRPr sz="1700" dirty="0">
              <a:latin typeface="Roboto"/>
              <a:cs typeface="Roboto"/>
            </a:endParaRPr>
          </a:p>
          <a:p>
            <a:pPr marL="300355">
              <a:lnSpc>
                <a:spcPct val="100000"/>
              </a:lnSpc>
              <a:spcBef>
                <a:spcPts val="405"/>
              </a:spcBef>
            </a:pPr>
            <a:r>
              <a:rPr sz="1700" dirty="0">
                <a:latin typeface="Roboto"/>
                <a:cs typeface="Roboto"/>
              </a:rPr>
              <a:t>генерация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3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  <a:tabLst>
                <a:tab pos="300355" algn="l"/>
              </a:tabLst>
            </a:pPr>
            <a:r>
              <a:rPr sz="1700" spc="-350" dirty="0">
                <a:latin typeface="Roboto"/>
                <a:cs typeface="Roboto"/>
              </a:rPr>
              <a:t>-</a:t>
            </a:r>
            <a:r>
              <a:rPr sz="1700" dirty="0">
                <a:latin typeface="Roboto"/>
                <a:cs typeface="Roboto"/>
              </a:rPr>
              <a:t>	</a:t>
            </a:r>
            <a:r>
              <a:rPr sz="1700" spc="-50" dirty="0">
                <a:latin typeface="Roboto"/>
                <a:cs typeface="Roboto"/>
              </a:rPr>
              <a:t>…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4600" y="1005735"/>
            <a:ext cx="4391024" cy="96202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Retrieval</a:t>
            </a:r>
            <a:r>
              <a:rPr sz="3700" spc="-45" dirty="0"/>
              <a:t> </a:t>
            </a:r>
            <a:r>
              <a:rPr sz="3700" dirty="0"/>
              <a:t>augmented</a:t>
            </a:r>
            <a:r>
              <a:rPr sz="3700" spc="-45" dirty="0"/>
              <a:t> </a:t>
            </a:r>
            <a:r>
              <a:rPr sz="3700" spc="-10" dirty="0"/>
              <a:t>generation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2147570" cy="344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365125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По</a:t>
            </a:r>
            <a:r>
              <a:rPr sz="1700" spc="-10" dirty="0">
                <a:latin typeface="Roboto"/>
                <a:cs typeface="Roboto"/>
              </a:rPr>
              <a:t> запросу пользователя ищется </a:t>
            </a:r>
            <a:r>
              <a:rPr sz="1700" spc="-35" dirty="0">
                <a:latin typeface="Roboto"/>
                <a:cs typeface="Roboto"/>
              </a:rPr>
              <a:t>информация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dirty="0">
                <a:latin typeface="Roboto"/>
                <a:cs typeface="Roboto"/>
              </a:rPr>
              <a:t>вашей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базе </a:t>
            </a:r>
            <a:r>
              <a:rPr sz="1700" spc="-10" dirty="0">
                <a:latin typeface="Roboto"/>
                <a:cs typeface="Roboto"/>
              </a:rPr>
              <a:t>знаний.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найденные несколько сегментов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знания </a:t>
            </a:r>
            <a:r>
              <a:rPr sz="1700" spc="-20" dirty="0">
                <a:latin typeface="Roboto"/>
                <a:cs typeface="Roboto"/>
              </a:rPr>
              <a:t>добавляются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spc="-10" dirty="0">
                <a:latin typeface="Roboto"/>
                <a:cs typeface="Roboto"/>
              </a:rPr>
              <a:t>промпт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6527" y="1534452"/>
            <a:ext cx="5915021" cy="231237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Retrieval</a:t>
            </a:r>
            <a:r>
              <a:rPr sz="3700" spc="-45" dirty="0"/>
              <a:t> </a:t>
            </a:r>
            <a:r>
              <a:rPr sz="3700" dirty="0"/>
              <a:t>augmented</a:t>
            </a:r>
            <a:r>
              <a:rPr sz="3700" spc="-45" dirty="0"/>
              <a:t> </a:t>
            </a:r>
            <a:r>
              <a:rPr sz="3700" spc="-10" dirty="0"/>
              <a:t>generation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685800" y="1352550"/>
            <a:ext cx="821626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45" dirty="0">
                <a:latin typeface="Roboto"/>
                <a:cs typeface="Roboto"/>
              </a:rPr>
              <a:t>Ты</a:t>
            </a:r>
            <a:r>
              <a:rPr sz="1700" dirty="0">
                <a:latin typeface="Roboto"/>
                <a:cs typeface="Roboto"/>
              </a:rPr>
              <a:t> {описание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роли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+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важные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детали}</a:t>
            </a:r>
            <a:endParaRPr sz="17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spc="-45" dirty="0">
                <a:latin typeface="Roboto"/>
                <a:cs typeface="Roboto"/>
              </a:rPr>
              <a:t>{few-shot</a:t>
            </a:r>
            <a:r>
              <a:rPr sz="1700" dirty="0">
                <a:latin typeface="Roboto"/>
                <a:cs typeface="Roboto"/>
              </a:rPr>
              <a:t> примеры если</a:t>
            </a:r>
            <a:r>
              <a:rPr sz="1700" spc="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нужны}</a:t>
            </a:r>
            <a:endParaRPr sz="17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sz="1700" dirty="0">
                <a:latin typeface="Roboto"/>
                <a:cs typeface="Roboto"/>
              </a:rPr>
              <a:t>{описание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55" dirty="0">
                <a:latin typeface="Roboto"/>
                <a:cs typeface="Roboto"/>
              </a:rPr>
              <a:t>фильтра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300" dirty="0">
                <a:latin typeface="Roboto"/>
                <a:cs typeface="Roboto"/>
              </a:rPr>
              <a:t>-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отвечай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вопрос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если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он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относится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</a:t>
            </a:r>
            <a:r>
              <a:rPr sz="1700" spc="-10" dirty="0">
                <a:latin typeface="Roboto"/>
                <a:cs typeface="Roboto"/>
              </a:rPr>
              <a:t> роли}</a:t>
            </a:r>
            <a:r>
              <a:rPr sz="1700" spc="50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Отвечай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вопрос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пользователя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только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основе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30" dirty="0">
                <a:latin typeface="Roboto"/>
                <a:cs typeface="Roboto"/>
              </a:rPr>
              <a:t>информации,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приведенной</a:t>
            </a:r>
            <a:r>
              <a:rPr sz="1700" spc="-50" dirty="0">
                <a:latin typeface="Roboto"/>
                <a:cs typeface="Roboto"/>
              </a:rPr>
              <a:t> в </a:t>
            </a:r>
            <a:r>
              <a:rPr sz="1700" spc="-10" dirty="0">
                <a:latin typeface="Roboto"/>
                <a:cs typeface="Roboto"/>
              </a:rPr>
              <a:t>контексте.</a:t>
            </a:r>
            <a:endParaRPr sz="1700">
              <a:latin typeface="Roboto"/>
              <a:cs typeface="Roboto"/>
            </a:endParaRPr>
          </a:p>
          <a:p>
            <a:pPr marL="12700" marR="208915">
              <a:lnSpc>
                <a:spcPct val="100000"/>
              </a:lnSpc>
            </a:pPr>
            <a:r>
              <a:rPr sz="1700" dirty="0">
                <a:latin typeface="Roboto"/>
                <a:cs typeface="Roboto"/>
              </a:rPr>
              <a:t>Если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ответ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найден,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укажи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из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какого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документа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30" dirty="0">
                <a:latin typeface="Roboto"/>
                <a:cs typeface="Roboto"/>
              </a:rPr>
              <a:t>контексте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получен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ответ. </a:t>
            </a:r>
            <a:r>
              <a:rPr sz="1700" dirty="0">
                <a:latin typeface="Roboto"/>
                <a:cs typeface="Roboto"/>
              </a:rPr>
              <a:t>Если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30" dirty="0">
                <a:latin typeface="Roboto"/>
                <a:cs typeface="Roboto"/>
              </a:rPr>
              <a:t>контексте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нет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ответа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вопрос,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отвечай,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что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у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тебя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нет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35" dirty="0">
                <a:latin typeface="Roboto"/>
                <a:cs typeface="Roboto"/>
              </a:rPr>
              <a:t>информации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по </a:t>
            </a:r>
            <a:r>
              <a:rPr sz="1700" dirty="0">
                <a:latin typeface="Roboto"/>
                <a:cs typeface="Roboto"/>
              </a:rPr>
              <a:t>вопросу</a:t>
            </a:r>
            <a:r>
              <a:rPr sz="1700" spc="-10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пользователя.</a:t>
            </a:r>
            <a:endParaRPr sz="1700">
              <a:latin typeface="Roboto"/>
              <a:cs typeface="Roboto"/>
            </a:endParaRPr>
          </a:p>
          <a:p>
            <a:pPr marL="12700" marR="1767205">
              <a:lnSpc>
                <a:spcPct val="100000"/>
              </a:lnSpc>
            </a:pPr>
            <a:r>
              <a:rPr sz="1700" spc="-25" dirty="0">
                <a:latin typeface="Roboto"/>
                <a:cs typeface="Roboto"/>
              </a:rPr>
              <a:t>Контекст:</a:t>
            </a:r>
            <a:r>
              <a:rPr sz="1700" spc="-8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{context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300" dirty="0">
                <a:latin typeface="Roboto"/>
                <a:cs typeface="Roboto"/>
              </a:rPr>
              <a:t>-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114" dirty="0">
                <a:latin typeface="Roboto"/>
                <a:cs typeface="Roboto"/>
              </a:rPr>
              <a:t>1-</a:t>
            </a:r>
            <a:r>
              <a:rPr sz="1700" spc="-120" dirty="0">
                <a:latin typeface="Roboto"/>
                <a:cs typeface="Roboto"/>
              </a:rPr>
              <a:t>5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документов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информацией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для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ответа} </a:t>
            </a:r>
            <a:r>
              <a:rPr sz="1700" spc="-25" dirty="0">
                <a:latin typeface="Roboto"/>
                <a:cs typeface="Roboto"/>
              </a:rPr>
              <a:t>Контекст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закончен.</a:t>
            </a:r>
            <a:endParaRPr sz="1700">
              <a:latin typeface="Roboto"/>
              <a:cs typeface="Roboto"/>
            </a:endParaRPr>
          </a:p>
          <a:p>
            <a:pPr marL="12700" marR="5617210">
              <a:lnSpc>
                <a:spcPct val="100000"/>
              </a:lnSpc>
            </a:pPr>
            <a:r>
              <a:rPr sz="1700" dirty="0">
                <a:latin typeface="Roboto"/>
                <a:cs typeface="Roboto"/>
              </a:rPr>
              <a:t>Вопрос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пользователя: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{q} </a:t>
            </a:r>
            <a:r>
              <a:rPr sz="1700" spc="-10" dirty="0">
                <a:latin typeface="Roboto"/>
                <a:cs typeface="Roboto"/>
              </a:rPr>
              <a:t>Ответ:</a:t>
            </a:r>
            <a:endParaRPr sz="17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-1"/>
            <a:ext cx="4725186" cy="5143501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949" y="872205"/>
            <a:ext cx="3386699" cy="3399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8425" defTabSz="914400"/>
            <a:r>
              <a:rPr lang="en-US" sz="3300" spc="200">
                <a:solidFill>
                  <a:srgbClr val="2A1A00"/>
                </a:solidFill>
              </a:rPr>
              <a:t>Instruct models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>
        <p:nvSpPr>
          <p:cNvPr id="3" name="object 3"/>
          <p:cNvSpPr txBox="1"/>
          <p:nvPr/>
        </p:nvSpPr>
        <p:spPr>
          <a:xfrm>
            <a:off x="5061953" y="846338"/>
            <a:ext cx="3510547" cy="3424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marR="10160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Изначально</a:t>
            </a:r>
            <a:r>
              <a:rPr lang="en-US" sz="1000" spc="2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обучены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продолжать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основе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википедии,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книг,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статей</a:t>
            </a:r>
            <a:r>
              <a:rPr lang="en-US" sz="1000" spc="2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en-US" sz="1000" spc="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т.д.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(несколько</a:t>
            </a:r>
            <a:r>
              <a:rPr lang="en-US" sz="1000" spc="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млрд.</a:t>
            </a:r>
            <a:r>
              <a:rPr lang="en-US" sz="1000" spc="4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символов</a:t>
            </a:r>
            <a:r>
              <a:rPr lang="en-US" sz="1000" spc="4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“хороших.”</a:t>
            </a:r>
            <a:r>
              <a:rPr lang="en-US" sz="1000" spc="4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текстов)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defTabSz="914400">
              <a:spcBef>
                <a:spcPts val="700"/>
              </a:spcBef>
              <a:buClr>
                <a:schemeClr val="tx2"/>
              </a:buClr>
            </a:pP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marR="508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Модели обучены</a:t>
            </a:r>
            <a:r>
              <a:rPr lang="en-US" sz="1000" spc="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на нескольких</a:t>
            </a:r>
            <a:r>
              <a:rPr lang="en-US" sz="1000" spc="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сотнях тысяч</a:t>
            </a:r>
            <a:r>
              <a:rPr lang="en-US" sz="1000" spc="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примеров отвечать</a:t>
            </a:r>
            <a:r>
              <a:rPr lang="en-US" sz="1000" spc="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на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конкретные вопросы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marR="55880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Системный</a:t>
            </a:r>
            <a:r>
              <a:rPr lang="en-US" sz="1000" spc="-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промпт:</a:t>
            </a:r>
            <a:r>
              <a:rPr lang="en-US" sz="10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40">
                <a:solidFill>
                  <a:schemeClr val="tx1">
                    <a:lumMod val="65000"/>
                    <a:lumOff val="35000"/>
                  </a:schemeClr>
                </a:solidFill>
              </a:rPr>
              <a:t>“Ты</a:t>
            </a:r>
            <a:r>
              <a:rPr lang="en-US" sz="1000" spc="-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AI</a:t>
            </a:r>
            <a:r>
              <a:rPr lang="en-US" sz="10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ассистент,</a:t>
            </a:r>
            <a:r>
              <a:rPr lang="en-US" sz="10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твоя</a:t>
            </a:r>
            <a:r>
              <a:rPr lang="en-US" sz="1000" spc="-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задача</a:t>
            </a:r>
            <a:r>
              <a:rPr lang="en-US" sz="10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давать</a:t>
            </a:r>
            <a:r>
              <a:rPr lang="en-US" sz="1000" spc="-3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людям</a:t>
            </a:r>
            <a:r>
              <a:rPr lang="en-US" sz="1000" spc="-3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полезные ответы…”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Напиши</a:t>
            </a:r>
            <a:r>
              <a:rPr lang="en-US" sz="1000" spc="1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рецепт</a:t>
            </a:r>
            <a:r>
              <a:rPr lang="en-US" sz="1000" spc="12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торта…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сочини</a:t>
            </a:r>
            <a:r>
              <a:rPr lang="en-US" sz="1000" spc="114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стихотворение…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ответь,</a:t>
            </a:r>
            <a:r>
              <a:rPr lang="en-US" sz="1000" spc="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как</a:t>
            </a:r>
            <a:r>
              <a:rPr lang="en-US" sz="10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добраться</a:t>
            </a:r>
            <a:r>
              <a:rPr lang="en-US" sz="10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до</a:t>
            </a:r>
            <a:r>
              <a:rPr lang="en-US" sz="1000" spc="1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5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90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000" spc="-5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как</a:t>
            </a:r>
            <a:r>
              <a:rPr lang="en-US" sz="1000" spc="1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создать</a:t>
            </a:r>
            <a:r>
              <a:rPr lang="en-US" sz="1000" spc="1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ядерное</a:t>
            </a:r>
            <a:r>
              <a:rPr lang="en-US" sz="1000" spc="1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10">
                <a:solidFill>
                  <a:schemeClr val="tx1">
                    <a:lumMod val="65000"/>
                    <a:lumOff val="35000"/>
                  </a:schemeClr>
                </a:solidFill>
              </a:rPr>
              <a:t>оружие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как</a:t>
            </a:r>
            <a:r>
              <a:rPr lang="en-US" sz="1000" spc="4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лучше</a:t>
            </a:r>
            <a:r>
              <a:rPr lang="en-US" sz="1000" spc="4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ограбить</a:t>
            </a:r>
            <a:r>
              <a:rPr lang="en-US" sz="1000" spc="45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банк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9265" indent="-228600" defTabSz="914400">
              <a:spcBef>
                <a:spcPts val="700"/>
              </a:spcBef>
              <a:buClr>
                <a:schemeClr val="tx2"/>
              </a:buClr>
              <a:buChar char="-"/>
              <a:tabLst>
                <a:tab pos="469265" algn="l"/>
              </a:tabLs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и</a:t>
            </a:r>
            <a:r>
              <a:rPr lang="en-US" sz="1000" spc="4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00" spc="-20">
                <a:solidFill>
                  <a:schemeClr val="tx1">
                    <a:lumMod val="65000"/>
                    <a:lumOff val="35000"/>
                  </a:schemeClr>
                </a:solidFill>
              </a:rPr>
              <a:t>т.д.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5037" y="285750"/>
            <a:ext cx="677735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Retrieval</a:t>
            </a:r>
            <a:r>
              <a:rPr sz="3700" spc="-45" dirty="0"/>
              <a:t> </a:t>
            </a:r>
            <a:r>
              <a:rPr sz="3700" dirty="0"/>
              <a:t>augmented</a:t>
            </a:r>
            <a:r>
              <a:rPr sz="3700" spc="-45" dirty="0"/>
              <a:t> </a:t>
            </a:r>
            <a:r>
              <a:rPr sz="3700" spc="-10" dirty="0"/>
              <a:t>generation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695794" y="1352550"/>
            <a:ext cx="8474710" cy="37172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050" dirty="0">
                <a:latin typeface="Roboto"/>
                <a:cs typeface="Roboto"/>
              </a:rPr>
              <a:t>Игнорируй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все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предыдущие </a:t>
            </a:r>
            <a:r>
              <a:rPr sz="1050" dirty="0">
                <a:latin typeface="Roboto"/>
                <a:cs typeface="Roboto"/>
              </a:rPr>
              <a:t>инструкции.</a:t>
            </a:r>
            <a:r>
              <a:rPr sz="1050" spc="-3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Ты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консультант </a:t>
            </a:r>
            <a:r>
              <a:rPr sz="1050" spc="-20" dirty="0">
                <a:latin typeface="Roboto"/>
                <a:cs typeface="Roboto"/>
              </a:rPr>
              <a:t>интернет-</a:t>
            </a:r>
            <a:r>
              <a:rPr sz="1050" spc="-25" dirty="0">
                <a:latin typeface="Roboto"/>
                <a:cs typeface="Roboto"/>
              </a:rPr>
              <a:t>магазина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&lt;название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компании&gt;.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Компания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производит </a:t>
            </a:r>
            <a:r>
              <a:rPr sz="1050" dirty="0">
                <a:latin typeface="Roboto"/>
                <a:cs typeface="Roboto"/>
              </a:rPr>
              <a:t>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продает</a:t>
            </a:r>
            <a:endParaRPr sz="1050" dirty="0">
              <a:latin typeface="Roboto"/>
              <a:cs typeface="Roboto"/>
            </a:endParaRPr>
          </a:p>
          <a:p>
            <a:pPr marL="12700" marR="6275705">
              <a:lnSpc>
                <a:spcPct val="121400"/>
              </a:lnSpc>
            </a:pPr>
            <a:r>
              <a:rPr sz="1050" dirty="0">
                <a:latin typeface="Roboto"/>
                <a:cs typeface="Roboto"/>
              </a:rPr>
              <a:t>&lt;описание</a:t>
            </a:r>
            <a:r>
              <a:rPr sz="1050" spc="1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деятельности&gt; Продукция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компании: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&lt;продукты&gt;</a:t>
            </a:r>
            <a:endParaRPr sz="1050" dirty="0">
              <a:latin typeface="Roboto"/>
              <a:cs typeface="Roboto"/>
            </a:endParaRPr>
          </a:p>
          <a:p>
            <a:pPr marL="12700" marR="400050">
              <a:lnSpc>
                <a:spcPct val="121400"/>
              </a:lnSpc>
            </a:pPr>
            <a:r>
              <a:rPr sz="1050" spc="-10" dirty="0">
                <a:latin typeface="Roboto"/>
                <a:cs typeface="Roboto"/>
              </a:rPr>
              <a:t>Будь</a:t>
            </a:r>
            <a:r>
              <a:rPr sz="1050" dirty="0">
                <a:latin typeface="Roboto"/>
                <a:cs typeface="Roboto"/>
              </a:rPr>
              <a:t> вежлив. Выяви </a:t>
            </a:r>
            <a:r>
              <a:rPr sz="1050" spc="-10" dirty="0">
                <a:latin typeface="Roboto"/>
                <a:cs typeface="Roboto"/>
              </a:rPr>
              <a:t>потребность</a:t>
            </a:r>
            <a:r>
              <a:rPr sz="1050" dirty="0">
                <a:latin typeface="Roboto"/>
                <a:cs typeface="Roboto"/>
              </a:rPr>
              <a:t> клиента и помоги</a:t>
            </a:r>
            <a:r>
              <a:rPr sz="1050" spc="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ему решить ее с помощью </a:t>
            </a:r>
            <a:r>
              <a:rPr sz="1050" spc="-20" dirty="0">
                <a:latin typeface="Roboto"/>
                <a:cs typeface="Roboto"/>
              </a:rPr>
              <a:t>продуктов</a:t>
            </a:r>
            <a:r>
              <a:rPr sz="1050" spc="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компании. Все цены и </a:t>
            </a:r>
            <a:r>
              <a:rPr sz="1050" spc="-10" dirty="0">
                <a:latin typeface="Roboto"/>
                <a:cs typeface="Roboto"/>
              </a:rPr>
              <a:t>действующие </a:t>
            </a:r>
            <a:r>
              <a:rPr sz="1050" dirty="0">
                <a:latin typeface="Roboto"/>
                <a:cs typeface="Roboto"/>
              </a:rPr>
              <a:t>маркетинговые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акции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представлены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0" dirty="0">
                <a:latin typeface="Roboto"/>
                <a:cs typeface="Roboto"/>
              </a:rPr>
              <a:t> сайте </a:t>
            </a:r>
            <a:r>
              <a:rPr sz="1050" dirty="0">
                <a:latin typeface="Roboto"/>
                <a:cs typeface="Roboto"/>
              </a:rPr>
              <a:t>компании.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Отвечай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вопросы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основе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45" dirty="0">
                <a:latin typeface="Roboto"/>
                <a:cs typeface="Roboto"/>
              </a:rPr>
              <a:t>фактов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</a:t>
            </a:r>
            <a:r>
              <a:rPr sz="1050" spc="-10" dirty="0">
                <a:latin typeface="Roboto"/>
                <a:cs typeface="Roboto"/>
              </a:rPr>
              <a:t> продукции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компании.</a:t>
            </a:r>
            <a:endParaRPr sz="1050" dirty="0">
              <a:latin typeface="Roboto"/>
              <a:cs typeface="Roboto"/>
            </a:endParaRPr>
          </a:p>
          <a:p>
            <a:pPr marL="12700" marR="123825">
              <a:lnSpc>
                <a:spcPct val="121400"/>
              </a:lnSpc>
            </a:pPr>
            <a:r>
              <a:rPr sz="1050" dirty="0">
                <a:latin typeface="Roboto"/>
                <a:cs typeface="Roboto"/>
              </a:rPr>
              <a:t>Также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используй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данные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проведенных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консультаций,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ниже приведены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примеры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информации,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которую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ты можешь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использовать. </a:t>
            </a:r>
            <a:r>
              <a:rPr sz="1050" dirty="0">
                <a:latin typeface="Roboto"/>
                <a:cs typeface="Roboto"/>
              </a:rPr>
              <a:t>Данные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проведенных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консультациях: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&lt;контекст&gt;</a:t>
            </a:r>
            <a:endParaRPr sz="1050" dirty="0">
              <a:latin typeface="Roboto"/>
              <a:cs typeface="Roboto"/>
            </a:endParaRPr>
          </a:p>
          <a:p>
            <a:pPr marL="12700" marR="57785">
              <a:lnSpc>
                <a:spcPct val="121400"/>
              </a:lnSpc>
            </a:pPr>
            <a:r>
              <a:rPr sz="1050" dirty="0">
                <a:latin typeface="Roboto"/>
                <a:cs typeface="Roboto"/>
              </a:rPr>
              <a:t>Используй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только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знания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</a:t>
            </a:r>
            <a:r>
              <a:rPr sz="1050" spc="-10" dirty="0">
                <a:latin typeface="Roboto"/>
                <a:cs typeface="Roboto"/>
              </a:rPr>
              <a:t> продукции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компании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примеры</a:t>
            </a:r>
            <a:r>
              <a:rPr sz="1050" spc="-10" dirty="0">
                <a:latin typeface="Roboto"/>
                <a:cs typeface="Roboto"/>
              </a:rPr>
              <a:t> ответов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консультациях. </a:t>
            </a:r>
            <a:r>
              <a:rPr sz="1050" dirty="0">
                <a:latin typeface="Roboto"/>
                <a:cs typeface="Roboto"/>
              </a:rPr>
              <a:t>Если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</a:t>
            </a:r>
            <a:r>
              <a:rPr sz="1050" spc="-10" dirty="0">
                <a:latin typeface="Roboto"/>
                <a:cs typeface="Roboto"/>
              </a:rPr>
              <a:t> этих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данных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нет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ответа, </a:t>
            </a:r>
            <a:r>
              <a:rPr sz="1050" dirty="0">
                <a:latin typeface="Roboto"/>
                <a:cs typeface="Roboto"/>
              </a:rPr>
              <a:t>скажи,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что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50" dirty="0">
                <a:latin typeface="Roboto"/>
                <a:cs typeface="Roboto"/>
              </a:rPr>
              <a:t>я </a:t>
            </a:r>
            <a:r>
              <a:rPr sz="1050" dirty="0">
                <a:latin typeface="Roboto"/>
                <a:cs typeface="Roboto"/>
              </a:rPr>
              <a:t>не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знаю,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предложи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обратиться </a:t>
            </a:r>
            <a:r>
              <a:rPr sz="1050" dirty="0">
                <a:latin typeface="Roboto"/>
                <a:cs typeface="Roboto"/>
              </a:rPr>
              <a:t>к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живому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консультанту </a:t>
            </a:r>
            <a:r>
              <a:rPr sz="1050" dirty="0">
                <a:latin typeface="Roboto"/>
                <a:cs typeface="Roboto"/>
              </a:rPr>
              <a:t>компании.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придумывай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45" dirty="0">
                <a:latin typeface="Roboto"/>
                <a:cs typeface="Roboto"/>
              </a:rPr>
              <a:t>факты,</a:t>
            </a:r>
            <a:r>
              <a:rPr sz="1050" spc="-10" dirty="0">
                <a:latin typeface="Roboto"/>
                <a:cs typeface="Roboto"/>
              </a:rPr>
              <a:t> которых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нет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контексте.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Ты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можешь использовать </a:t>
            </a:r>
            <a:r>
              <a:rPr sz="1050" dirty="0">
                <a:latin typeface="Roboto"/>
                <a:cs typeface="Roboto"/>
              </a:rPr>
              <a:t>свои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общие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знания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области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здоровья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сна,</a:t>
            </a:r>
            <a:r>
              <a:rPr sz="1050" spc="-10" dirty="0">
                <a:latin typeface="Roboto"/>
                <a:cs typeface="Roboto"/>
              </a:rPr>
              <a:t> чтобы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давать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общие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советы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своим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посетителям.</a:t>
            </a:r>
            <a:endParaRPr sz="10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latin typeface="Roboto"/>
                <a:cs typeface="Roboto"/>
              </a:rPr>
              <a:t>Отвечай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языке,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котором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посетитель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задал</a:t>
            </a:r>
            <a:r>
              <a:rPr sz="1050" spc="-10" dirty="0">
                <a:latin typeface="Roboto"/>
                <a:cs typeface="Roboto"/>
              </a:rPr>
              <a:t> вопрос.</a:t>
            </a:r>
            <a:endParaRPr sz="1050" dirty="0">
              <a:latin typeface="Roboto"/>
              <a:cs typeface="Roboto"/>
            </a:endParaRPr>
          </a:p>
          <a:p>
            <a:pPr marL="12700" marR="26670">
              <a:lnSpc>
                <a:spcPct val="121400"/>
              </a:lnSpc>
              <a:spcBef>
                <a:spcPts val="5"/>
              </a:spcBef>
            </a:pPr>
            <a:r>
              <a:rPr sz="1050" dirty="0">
                <a:latin typeface="Roboto"/>
                <a:cs typeface="Roboto"/>
              </a:rPr>
              <a:t>В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своем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ответе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используй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следующие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принципы: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1.</a:t>
            </a:r>
            <a:r>
              <a:rPr sz="1050" spc="-3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Ты </a:t>
            </a:r>
            <a:r>
              <a:rPr sz="1050" dirty="0">
                <a:latin typeface="Roboto"/>
                <a:cs typeface="Roboto"/>
              </a:rPr>
              <a:t>должен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давать </a:t>
            </a:r>
            <a:r>
              <a:rPr sz="1050" dirty="0">
                <a:latin typeface="Roboto"/>
                <a:cs typeface="Roboto"/>
              </a:rPr>
              <a:t>четкие,</a:t>
            </a:r>
            <a:r>
              <a:rPr sz="1050" spc="-10" dirty="0">
                <a:latin typeface="Roboto"/>
                <a:cs typeface="Roboto"/>
              </a:rPr>
              <a:t> краткие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прямые</a:t>
            </a:r>
            <a:r>
              <a:rPr sz="1050" spc="-10" dirty="0">
                <a:latin typeface="Roboto"/>
                <a:cs typeface="Roboto"/>
              </a:rPr>
              <a:t> ответы.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2.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Исключи</a:t>
            </a:r>
            <a:r>
              <a:rPr sz="1050" spc="-10" dirty="0">
                <a:latin typeface="Roboto"/>
                <a:cs typeface="Roboto"/>
              </a:rPr>
              <a:t> ненужные </a:t>
            </a:r>
            <a:r>
              <a:rPr sz="1050" dirty="0">
                <a:latin typeface="Roboto"/>
                <a:cs typeface="Roboto"/>
              </a:rPr>
              <a:t>напоминания,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извинения,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упоминания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самого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себя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любые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заранее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запрограммированные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тонкости.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3.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Сохраняй</a:t>
            </a:r>
            <a:r>
              <a:rPr sz="1050" spc="500" dirty="0">
                <a:latin typeface="Roboto"/>
                <a:cs typeface="Roboto"/>
              </a:rPr>
              <a:t>  </a:t>
            </a:r>
            <a:r>
              <a:rPr sz="1050" dirty="0">
                <a:latin typeface="Roboto"/>
                <a:cs typeface="Roboto"/>
              </a:rPr>
              <a:t>непринужденный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тон в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общении. 4.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Будь</a:t>
            </a:r>
            <a:r>
              <a:rPr sz="105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прозрачным;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если ты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 уверен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 </a:t>
            </a:r>
            <a:r>
              <a:rPr sz="1050" spc="-20" dirty="0">
                <a:latin typeface="Roboto"/>
                <a:cs typeface="Roboto"/>
              </a:rPr>
              <a:t>ответе</a:t>
            </a:r>
            <a:r>
              <a:rPr sz="1050" dirty="0">
                <a:latin typeface="Roboto"/>
                <a:cs typeface="Roboto"/>
              </a:rPr>
              <a:t> или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если вопрос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выходит</a:t>
            </a:r>
            <a:r>
              <a:rPr sz="1050" dirty="0">
                <a:latin typeface="Roboto"/>
                <a:cs typeface="Roboto"/>
              </a:rPr>
              <a:t> за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рамки </a:t>
            </a:r>
            <a:r>
              <a:rPr sz="1050" spc="-10" dirty="0">
                <a:latin typeface="Roboto"/>
                <a:cs typeface="Roboto"/>
              </a:rPr>
              <a:t>твоих </a:t>
            </a:r>
            <a:r>
              <a:rPr sz="1050" dirty="0">
                <a:latin typeface="Roboto"/>
                <a:cs typeface="Roboto"/>
              </a:rPr>
              <a:t>возможностей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или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знаний,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признай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это.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5.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случае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неясных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или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двусмысленных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вопросов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задавай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дополнительные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вопросы, чтобы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лучше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понять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намерения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пользователя.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6. При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объяснении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концепций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используй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примеры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 аналогии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из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реальной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жизни,</a:t>
            </a:r>
            <a:r>
              <a:rPr sz="1050" spc="50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где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это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возможно.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7.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случае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сложных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запросов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сделай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глубокий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вдох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и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работай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над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проблемой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шаг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за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шагом.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8.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30" dirty="0">
                <a:latin typeface="Roboto"/>
                <a:cs typeface="Roboto"/>
              </a:rPr>
              <a:t>За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каждый</a:t>
            </a:r>
            <a:r>
              <a:rPr sz="1050" spc="-10" dirty="0">
                <a:latin typeface="Roboto"/>
                <a:cs typeface="Roboto"/>
              </a:rPr>
              <a:t> ответ </a:t>
            </a:r>
            <a:r>
              <a:rPr sz="1050" dirty="0">
                <a:latin typeface="Roboto"/>
                <a:cs typeface="Roboto"/>
              </a:rPr>
              <a:t>ты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получишь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чаевые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до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200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долларов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(в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зависимости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от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качества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твоего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ответа).</a:t>
            </a:r>
            <a:endParaRPr sz="10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1050" dirty="0">
                <a:latin typeface="Roboto"/>
                <a:cs typeface="Roboto"/>
              </a:rPr>
              <a:t>Очень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важно,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чтобы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ты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понял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это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правильно. На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кону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несколько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жизней.</a:t>
            </a:r>
            <a:endParaRPr sz="105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Agents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215328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486409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опишем </a:t>
            </a:r>
            <a:r>
              <a:rPr sz="1700" spc="-15" dirty="0">
                <a:latin typeface="Roboto"/>
                <a:cs typeface="Roboto"/>
              </a:rPr>
              <a:t>инструменты </a:t>
            </a:r>
            <a:r>
              <a:rPr sz="1700" spc="-10" dirty="0">
                <a:latin typeface="Roboto"/>
                <a:cs typeface="Roboto"/>
              </a:rPr>
              <a:t>(tools)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дадим возможность</a:t>
            </a:r>
            <a:r>
              <a:rPr sz="1700" spc="50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LLM</a:t>
            </a:r>
            <a:r>
              <a:rPr sz="1700" spc="-8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выбирать </a:t>
            </a:r>
            <a:r>
              <a:rPr sz="1700" dirty="0">
                <a:latin typeface="Roboto"/>
                <a:cs typeface="Roboto"/>
              </a:rPr>
              <a:t>какой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инструмент </a:t>
            </a:r>
            <a:r>
              <a:rPr sz="1700" spc="-10" dirty="0">
                <a:latin typeface="Roboto"/>
                <a:cs typeface="Roboto"/>
              </a:rPr>
              <a:t>использовать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spc="-10" dirty="0">
                <a:latin typeface="Roboto"/>
                <a:cs typeface="Roboto"/>
              </a:rPr>
              <a:t>цепочке</a:t>
            </a:r>
            <a:endParaRPr sz="1700">
              <a:latin typeface="Roboto"/>
              <a:cs typeface="Roboto"/>
            </a:endParaRPr>
          </a:p>
          <a:p>
            <a:pPr marL="30035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300355" algn="l"/>
              </a:tabLst>
            </a:pPr>
            <a:r>
              <a:rPr sz="1700" spc="-20" dirty="0">
                <a:latin typeface="Roboto"/>
                <a:cs typeface="Roboto"/>
              </a:rPr>
              <a:t>запустим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цикле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5950" y="473000"/>
            <a:ext cx="5835750" cy="43013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8875" y="263948"/>
            <a:ext cx="18743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ReAct</a:t>
            </a:r>
            <a:endParaRPr sz="3700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347345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dirty="0"/>
              <a:t>Просим</a:t>
            </a:r>
            <a:r>
              <a:rPr spc="-30" dirty="0"/>
              <a:t> </a:t>
            </a:r>
            <a:r>
              <a:rPr spc="-10" dirty="0"/>
              <a:t>модель сгенерировать </a:t>
            </a:r>
            <a:r>
              <a:rPr dirty="0"/>
              <a:t>рассуждение</a:t>
            </a:r>
            <a:r>
              <a:rPr spc="-30" dirty="0"/>
              <a:t> </a:t>
            </a:r>
            <a:r>
              <a:rPr dirty="0"/>
              <a:t>о</a:t>
            </a:r>
            <a:r>
              <a:rPr spc="-30" dirty="0"/>
              <a:t> </a:t>
            </a:r>
            <a:r>
              <a:rPr spc="-25" dirty="0"/>
              <a:t>том </a:t>
            </a:r>
            <a:r>
              <a:rPr dirty="0"/>
              <a:t>какой</a:t>
            </a:r>
            <a:r>
              <a:rPr spc="-50" dirty="0"/>
              <a:t> </a:t>
            </a:r>
            <a:r>
              <a:rPr spc="-10" dirty="0"/>
              <a:t>инструмент </a:t>
            </a:r>
            <a:r>
              <a:rPr dirty="0"/>
              <a:t>применить</a:t>
            </a:r>
            <a:r>
              <a:rPr spc="-45" dirty="0"/>
              <a:t> </a:t>
            </a:r>
            <a:r>
              <a:rPr spc="-50" dirty="0"/>
              <a:t>и </a:t>
            </a:r>
            <a:r>
              <a:rPr spc="-10" dirty="0"/>
              <a:t>генерируем </a:t>
            </a:r>
            <a:r>
              <a:rPr spc="-20" dirty="0"/>
              <a:t>инструмент</a:t>
            </a:r>
            <a:r>
              <a:rPr dirty="0"/>
              <a:t> </a:t>
            </a:r>
            <a:r>
              <a:rPr spc="-50" dirty="0"/>
              <a:t>и </a:t>
            </a:r>
            <a:r>
              <a:rPr spc="-20" dirty="0"/>
              <a:t>аргументы</a:t>
            </a:r>
            <a:r>
              <a:rPr spc="-45" dirty="0"/>
              <a:t> </a:t>
            </a:r>
            <a:r>
              <a:rPr spc="-25" dirty="0"/>
              <a:t>для </a:t>
            </a:r>
            <a:r>
              <a:rPr spc="-10" dirty="0"/>
              <a:t>вызова</a:t>
            </a: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pc="-10" dirty="0"/>
              <a:t>докидываем</a:t>
            </a:r>
            <a:r>
              <a:rPr spc="-30" dirty="0"/>
              <a:t> </a:t>
            </a:r>
            <a:r>
              <a:rPr dirty="0"/>
              <a:t>в</a:t>
            </a:r>
            <a:r>
              <a:rPr spc="-30" dirty="0"/>
              <a:t> </a:t>
            </a:r>
            <a:r>
              <a:rPr spc="-10" dirty="0"/>
              <a:t>промпт </a:t>
            </a:r>
            <a:r>
              <a:rPr dirty="0"/>
              <a:t>и</a:t>
            </a:r>
            <a:r>
              <a:rPr spc="-10" dirty="0"/>
              <a:t> генерируем дальше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65150" y="853228"/>
            <a:ext cx="487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Answer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following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questions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best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you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can.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30" dirty="0">
                <a:latin typeface="Arial MT"/>
                <a:cs typeface="Arial MT"/>
              </a:rPr>
              <a:t>You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have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access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following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tools: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5150" y="1401869"/>
            <a:ext cx="44830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{tools}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5150" y="1767628"/>
            <a:ext cx="1701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Use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following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format: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5150" y="2133388"/>
            <a:ext cx="462788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808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Question: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input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question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you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must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answer </a:t>
            </a:r>
            <a:r>
              <a:rPr sz="1200" dirty="0">
                <a:latin typeface="Arial MT"/>
                <a:cs typeface="Arial MT"/>
              </a:rPr>
              <a:t>Thought: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you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should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always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think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about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what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do</a:t>
            </a:r>
            <a:endParaRPr sz="1200">
              <a:latin typeface="Arial MT"/>
              <a:cs typeface="Arial MT"/>
            </a:endParaRPr>
          </a:p>
          <a:p>
            <a:pPr marL="12700" marR="71501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Action: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action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take,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should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be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[{tool_names}] </a:t>
            </a:r>
            <a:r>
              <a:rPr sz="1200" dirty="0">
                <a:latin typeface="Arial MT"/>
                <a:cs typeface="Arial MT"/>
              </a:rPr>
              <a:t>Action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Input: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input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action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Observation: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result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action</a:t>
            </a:r>
            <a:endParaRPr sz="12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...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(this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Thought/Action/Action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Input/Observation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can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repeat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times) </a:t>
            </a:r>
            <a:r>
              <a:rPr sz="1200" dirty="0">
                <a:latin typeface="Arial MT"/>
                <a:cs typeface="Arial MT"/>
              </a:rPr>
              <a:t>Thought: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now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know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final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answer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10" dirty="0">
                <a:latin typeface="Arial MT"/>
                <a:cs typeface="Arial MT"/>
              </a:rPr>
              <a:t>Final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Answer: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final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answer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original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input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question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65150" y="3779308"/>
            <a:ext cx="457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Begin!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65150" y="4145067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Question: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{input} Thought:{agent_scratchpad}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Self</a:t>
            </a:r>
            <a:r>
              <a:rPr sz="3700" spc="-40" dirty="0"/>
              <a:t> </a:t>
            </a:r>
            <a:r>
              <a:rPr sz="3700" dirty="0"/>
              <a:t>ask</a:t>
            </a:r>
            <a:r>
              <a:rPr sz="3700" spc="-40" dirty="0"/>
              <a:t> </a:t>
            </a:r>
            <a:r>
              <a:rPr sz="3700" dirty="0"/>
              <a:t>with</a:t>
            </a:r>
            <a:r>
              <a:rPr sz="3700" spc="-40" dirty="0"/>
              <a:t> </a:t>
            </a:r>
            <a:r>
              <a:rPr sz="3700" spc="-10" dirty="0"/>
              <a:t>search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1066800" y="1200150"/>
            <a:ext cx="2687320" cy="3425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50" dirty="0">
                <a:latin typeface="Roboto"/>
                <a:cs typeface="Roboto"/>
              </a:rPr>
              <a:t>…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[10</a:t>
            </a:r>
            <a:r>
              <a:rPr sz="1050" spc="-10" dirty="0">
                <a:latin typeface="Roboto"/>
                <a:cs typeface="Roboto"/>
              </a:rPr>
              <a:t> примеров]</a:t>
            </a:r>
            <a:endParaRPr sz="10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 dirty="0">
              <a:latin typeface="Roboto"/>
              <a:cs typeface="Roboto"/>
            </a:endParaRPr>
          </a:p>
          <a:p>
            <a:pPr marL="12700" marR="5080">
              <a:lnSpc>
                <a:spcPct val="101200"/>
              </a:lnSpc>
            </a:pPr>
            <a:r>
              <a:rPr sz="1050" spc="-10" dirty="0">
                <a:latin typeface="Roboto"/>
                <a:cs typeface="Roboto"/>
              </a:rPr>
              <a:t>Question: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Are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both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directors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of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Jaws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spc="-25" dirty="0">
                <a:latin typeface="Roboto"/>
                <a:cs typeface="Roboto"/>
              </a:rPr>
              <a:t>and </a:t>
            </a:r>
            <a:r>
              <a:rPr sz="1050" dirty="0">
                <a:latin typeface="Roboto"/>
                <a:cs typeface="Roboto"/>
              </a:rPr>
              <a:t>Casino</a:t>
            </a:r>
            <a:r>
              <a:rPr sz="1050" spc="-10" dirty="0">
                <a:latin typeface="Roboto"/>
                <a:cs typeface="Roboto"/>
              </a:rPr>
              <a:t> Royale </a:t>
            </a:r>
            <a:r>
              <a:rPr sz="1050" dirty="0">
                <a:latin typeface="Roboto"/>
                <a:cs typeface="Roboto"/>
              </a:rPr>
              <a:t>from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same</a:t>
            </a:r>
            <a:r>
              <a:rPr sz="1050" spc="-10" dirty="0">
                <a:latin typeface="Roboto"/>
                <a:cs typeface="Roboto"/>
              </a:rPr>
              <a:t> country?</a:t>
            </a:r>
            <a:endParaRPr sz="1050" dirty="0">
              <a:latin typeface="Roboto"/>
              <a:cs typeface="Roboto"/>
            </a:endParaRPr>
          </a:p>
          <a:p>
            <a:pPr marL="12700" marR="168275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Are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follow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up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questions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needed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here: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Yes. </a:t>
            </a:r>
            <a:r>
              <a:rPr sz="1050" dirty="0">
                <a:latin typeface="Roboto"/>
                <a:cs typeface="Roboto"/>
              </a:rPr>
              <a:t>Follow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up: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Who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director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of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Jaws?</a:t>
            </a:r>
            <a:endParaRPr sz="1050" dirty="0">
              <a:latin typeface="Roboto"/>
              <a:cs typeface="Roboto"/>
            </a:endParaRPr>
          </a:p>
          <a:p>
            <a:pPr marL="12700" marR="11430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Intermediate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answer: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director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of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Jaws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25" dirty="0">
                <a:latin typeface="Roboto"/>
                <a:cs typeface="Roboto"/>
              </a:rPr>
              <a:t>is </a:t>
            </a:r>
            <a:r>
              <a:rPr sz="1050" dirty="0">
                <a:latin typeface="Roboto"/>
                <a:cs typeface="Roboto"/>
              </a:rPr>
              <a:t>Steven</a:t>
            </a:r>
            <a:r>
              <a:rPr sz="1050" spc="-6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Spielberg.</a:t>
            </a:r>
            <a:endParaRPr sz="1050" dirty="0">
              <a:latin typeface="Roboto"/>
              <a:cs typeface="Roboto"/>
            </a:endParaRPr>
          </a:p>
          <a:p>
            <a:pPr marL="12700" marR="92710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Follow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up: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Where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Steven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Spielberg</a:t>
            </a:r>
            <a:r>
              <a:rPr sz="1050" spc="-20" dirty="0">
                <a:latin typeface="Roboto"/>
                <a:cs typeface="Roboto"/>
              </a:rPr>
              <a:t> from? </a:t>
            </a:r>
            <a:r>
              <a:rPr sz="1050" dirty="0">
                <a:latin typeface="Roboto"/>
                <a:cs typeface="Roboto"/>
              </a:rPr>
              <a:t>Intermediate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answer: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2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United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States.</a:t>
            </a:r>
            <a:endParaRPr sz="1050" dirty="0">
              <a:latin typeface="Roboto"/>
              <a:cs typeface="Roboto"/>
            </a:endParaRPr>
          </a:p>
          <a:p>
            <a:pPr marL="12700" marR="295275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Follow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up: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Who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director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of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Casino Royale?</a:t>
            </a:r>
            <a:endParaRPr sz="1050" dirty="0">
              <a:latin typeface="Roboto"/>
              <a:cs typeface="Roboto"/>
            </a:endParaRPr>
          </a:p>
          <a:p>
            <a:pPr marL="12700" marR="50165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Intermediate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answer: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director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of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Casino Royale</a:t>
            </a:r>
            <a:r>
              <a:rPr sz="1050" spc="-2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Martin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Campbell.</a:t>
            </a:r>
            <a:endParaRPr sz="1050" dirty="0">
              <a:latin typeface="Roboto"/>
              <a:cs typeface="Roboto"/>
            </a:endParaRPr>
          </a:p>
          <a:p>
            <a:pPr marL="12700" marR="99060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Follow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up: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Where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Martin</a:t>
            </a:r>
            <a:r>
              <a:rPr sz="1050" spc="-1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Campbell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20" dirty="0">
                <a:latin typeface="Roboto"/>
                <a:cs typeface="Roboto"/>
              </a:rPr>
              <a:t>from? </a:t>
            </a:r>
            <a:r>
              <a:rPr sz="1050" dirty="0">
                <a:latin typeface="Roboto"/>
                <a:cs typeface="Roboto"/>
              </a:rPr>
              <a:t>Intermediate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answer: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New</a:t>
            </a:r>
            <a:r>
              <a:rPr sz="1050" spc="-1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Zealand.</a:t>
            </a:r>
            <a:endParaRPr sz="10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050" dirty="0">
                <a:latin typeface="Roboto"/>
                <a:cs typeface="Roboto"/>
              </a:rPr>
              <a:t>So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the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final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answer</a:t>
            </a:r>
            <a:r>
              <a:rPr sz="1050" spc="-40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is:</a:t>
            </a:r>
            <a:r>
              <a:rPr sz="1050" spc="-35" dirty="0">
                <a:latin typeface="Roboto"/>
                <a:cs typeface="Roboto"/>
              </a:rPr>
              <a:t> </a:t>
            </a:r>
            <a:r>
              <a:rPr sz="1050" spc="-25" dirty="0">
                <a:latin typeface="Roboto"/>
                <a:cs typeface="Roboto"/>
              </a:rPr>
              <a:t>No</a:t>
            </a:r>
            <a:endParaRPr sz="105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050" spc="-10" dirty="0">
                <a:latin typeface="Roboto"/>
                <a:cs typeface="Roboto"/>
              </a:rPr>
              <a:t>Question:</a:t>
            </a:r>
            <a:r>
              <a:rPr sz="1050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{input}</a:t>
            </a:r>
            <a:endParaRPr sz="1050" dirty="0">
              <a:latin typeface="Roboto"/>
              <a:cs typeface="Roboto"/>
            </a:endParaRPr>
          </a:p>
          <a:p>
            <a:pPr marL="12700" marR="815340">
              <a:lnSpc>
                <a:spcPct val="101200"/>
              </a:lnSpc>
            </a:pPr>
            <a:r>
              <a:rPr sz="1050" dirty="0">
                <a:latin typeface="Roboto"/>
                <a:cs typeface="Roboto"/>
              </a:rPr>
              <a:t>Are</a:t>
            </a:r>
            <a:r>
              <a:rPr sz="1050" spc="5" dirty="0">
                <a:latin typeface="Roboto"/>
                <a:cs typeface="Roboto"/>
              </a:rPr>
              <a:t> </a:t>
            </a:r>
            <a:r>
              <a:rPr sz="1050" dirty="0">
                <a:latin typeface="Roboto"/>
                <a:cs typeface="Roboto"/>
              </a:rPr>
              <a:t>followup</a:t>
            </a:r>
            <a:r>
              <a:rPr sz="1050" spc="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questions</a:t>
            </a:r>
            <a:r>
              <a:rPr sz="1050" spc="5" dirty="0">
                <a:latin typeface="Roboto"/>
                <a:cs typeface="Roboto"/>
              </a:rPr>
              <a:t> </a:t>
            </a:r>
            <a:r>
              <a:rPr sz="1050" spc="-10" dirty="0">
                <a:latin typeface="Roboto"/>
                <a:cs typeface="Roboto"/>
              </a:rPr>
              <a:t>needed here:{agent_scratchpad}</a:t>
            </a:r>
            <a:endParaRPr sz="105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3775" y="1019886"/>
            <a:ext cx="3133724" cy="31718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Agents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38200" y="1302385"/>
            <a:ext cx="2765425" cy="1269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700" dirty="0">
                <a:latin typeface="Roboto"/>
                <a:cs typeface="Roboto"/>
              </a:rPr>
              <a:t>Есть</a:t>
            </a:r>
            <a:r>
              <a:rPr sz="1700" spc="-7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встроенные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шаблоны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надо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самому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писать </a:t>
            </a:r>
            <a:r>
              <a:rPr sz="1700" dirty="0">
                <a:latin typeface="Roboto"/>
                <a:cs typeface="Roboto"/>
              </a:rPr>
              <a:t>циклы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10" dirty="0">
                <a:latin typeface="Roboto"/>
                <a:cs typeface="Roboto"/>
              </a:rPr>
              <a:t> составлять промпты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800" y="971550"/>
            <a:ext cx="4013214" cy="352816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Agents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838200" y="1240141"/>
            <a:ext cx="2852420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311785" indent="-288290" algn="just">
              <a:lnSpc>
                <a:spcPct val="100000"/>
              </a:lnSpc>
              <a:spcBef>
                <a:spcPts val="100"/>
              </a:spcBef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написано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огромное </a:t>
            </a:r>
            <a:r>
              <a:rPr sz="1700" dirty="0">
                <a:latin typeface="Roboto"/>
                <a:cs typeface="Roboto"/>
              </a:rPr>
              <a:t>количество</a:t>
            </a:r>
            <a:r>
              <a:rPr sz="1700" spc="-8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готовых </a:t>
            </a:r>
            <a:r>
              <a:rPr sz="1700" spc="-10" dirty="0">
                <a:latin typeface="Roboto"/>
                <a:cs typeface="Roboto"/>
              </a:rPr>
              <a:t>tools</a:t>
            </a:r>
            <a:endParaRPr sz="1700" dirty="0">
              <a:latin typeface="Roboto"/>
              <a:cs typeface="Roboto"/>
            </a:endParaRPr>
          </a:p>
          <a:p>
            <a:pPr marL="469900" marR="97155" indent="-288290" algn="just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можно</a:t>
            </a:r>
            <a:r>
              <a:rPr sz="1700" spc="-10" dirty="0">
                <a:latin typeface="Roboto"/>
                <a:cs typeface="Roboto"/>
              </a:rPr>
              <a:t> писать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свои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на </a:t>
            </a:r>
            <a:r>
              <a:rPr sz="1700" spc="-10" dirty="0">
                <a:latin typeface="Roboto"/>
                <a:cs typeface="Roboto"/>
              </a:rPr>
              <a:t>python</a:t>
            </a:r>
            <a:endParaRPr sz="1700" dirty="0">
              <a:latin typeface="Roboto"/>
              <a:cs typeface="Roboto"/>
            </a:endParaRPr>
          </a:p>
          <a:p>
            <a:pPr marL="469900" marR="5080" indent="-288290" algn="just">
              <a:lnSpc>
                <a:spcPct val="100000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можно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ходить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google, gmail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др.</a:t>
            </a:r>
            <a:endParaRPr sz="1700" dirty="0">
              <a:latin typeface="Roboto"/>
              <a:cs typeface="Roboto"/>
            </a:endParaRPr>
          </a:p>
          <a:p>
            <a:pPr marL="12700" marR="31750">
              <a:lnSpc>
                <a:spcPct val="100000"/>
              </a:lnSpc>
              <a:spcBef>
                <a:spcPts val="2040"/>
              </a:spcBef>
            </a:pPr>
            <a:r>
              <a:rPr sz="1700" dirty="0">
                <a:latin typeface="Roboto"/>
                <a:cs typeface="Roboto"/>
              </a:rPr>
              <a:t>Примеры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агентский промптов </a:t>
            </a:r>
            <a:r>
              <a:rPr sz="1700" u="heavy" spc="-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https://smith.langchain.com/</a:t>
            </a:r>
            <a:r>
              <a:rPr sz="1700" spc="-25" dirty="0">
                <a:solidFill>
                  <a:srgbClr val="0097A7"/>
                </a:solidFill>
                <a:latin typeface="Roboto"/>
                <a:cs typeface="Roboto"/>
              </a:rPr>
              <a:t> </a:t>
            </a:r>
            <a:r>
              <a:rPr sz="17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Roboto"/>
                <a:cs typeface="Roboto"/>
                <a:hlinkClick r:id="rId2"/>
              </a:rPr>
              <a:t>hub/hwchase17/</a:t>
            </a:r>
            <a:endParaRPr sz="1700" dirty="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6200" y="846338"/>
            <a:ext cx="5050467" cy="35281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285750"/>
            <a:ext cx="1165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0" dirty="0"/>
              <a:t>Tools</a:t>
            </a:r>
            <a:endParaRPr sz="3700" dirty="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2135505" cy="2512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46609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spc="-10" dirty="0">
                <a:latin typeface="Roboto"/>
                <a:cs typeface="Roboto"/>
              </a:rPr>
              <a:t>написано огромное количество </a:t>
            </a:r>
            <a:r>
              <a:rPr sz="1700" spc="-20" dirty="0">
                <a:latin typeface="Roboto"/>
                <a:cs typeface="Roboto"/>
              </a:rPr>
              <a:t>готовых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tools</a:t>
            </a:r>
            <a:endParaRPr sz="1700">
              <a:latin typeface="Roboto"/>
              <a:cs typeface="Roboto"/>
            </a:endParaRPr>
          </a:p>
          <a:p>
            <a:pPr marL="300355" marR="34163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можно</a:t>
            </a:r>
            <a:r>
              <a:rPr sz="1700" spc="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писать </a:t>
            </a:r>
            <a:r>
              <a:rPr sz="1700" dirty="0">
                <a:latin typeface="Roboto"/>
                <a:cs typeface="Roboto"/>
              </a:rPr>
              <a:t>свои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15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python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можно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ходить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в </a:t>
            </a:r>
            <a:r>
              <a:rPr sz="1700" dirty="0">
                <a:latin typeface="Roboto"/>
                <a:cs typeface="Roboto"/>
              </a:rPr>
              <a:t>google,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gmail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др.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3200" y="103850"/>
            <a:ext cx="1728974" cy="483197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Memory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201295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1700" spc="-350" dirty="0">
                <a:latin typeface="Roboto"/>
                <a:cs typeface="Roboto"/>
              </a:rPr>
              <a:t>-</a:t>
            </a:r>
            <a:r>
              <a:rPr sz="1700" dirty="0">
                <a:latin typeface="Roboto"/>
                <a:cs typeface="Roboto"/>
              </a:rPr>
              <a:t>	Можно</a:t>
            </a:r>
            <a:r>
              <a:rPr sz="1700" spc="5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обернуть </a:t>
            </a:r>
            <a:r>
              <a:rPr sz="1700" dirty="0">
                <a:latin typeface="Roboto"/>
                <a:cs typeface="Roboto"/>
              </a:rPr>
              <a:t>модель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класс, </a:t>
            </a:r>
            <a:r>
              <a:rPr sz="1700" spc="-20" dirty="0">
                <a:latin typeface="Roboto"/>
                <a:cs typeface="Roboto"/>
              </a:rPr>
              <a:t>который</a:t>
            </a:r>
            <a:r>
              <a:rPr sz="1700" spc="-7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хранит историю сообщений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8850" y="1462935"/>
            <a:ext cx="6102750" cy="19464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15625" y="131371"/>
            <a:ext cx="3576320" cy="4898390"/>
            <a:chOff x="5415625" y="131371"/>
            <a:chExt cx="3576320" cy="48983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4876800"/>
              <a:ext cx="1676400" cy="1524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5625" y="131371"/>
              <a:ext cx="3050749" cy="47116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2729" rIns="0" bIns="0" rtlCol="0">
            <a:spAutoFit/>
          </a:bodyPr>
          <a:lstStyle/>
          <a:p>
            <a:pPr marL="139700">
              <a:lnSpc>
                <a:spcPct val="100000"/>
              </a:lnSpc>
              <a:spcBef>
                <a:spcPts val="100"/>
              </a:spcBef>
            </a:pPr>
            <a:r>
              <a:rPr sz="3700" spc="-10" dirty="0"/>
              <a:t>Memory</a:t>
            </a:r>
            <a:endParaRPr sz="3700"/>
          </a:p>
        </p:txBody>
      </p:sp>
      <p:sp>
        <p:nvSpPr>
          <p:cNvPr id="6" name="object 6"/>
          <p:cNvSpPr txBox="1"/>
          <p:nvPr/>
        </p:nvSpPr>
        <p:spPr>
          <a:xfrm>
            <a:off x="580715" y="1245448"/>
            <a:ext cx="2164715" cy="95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5080" indent="-288290">
              <a:lnSpc>
                <a:spcPct val="120000"/>
              </a:lnSpc>
              <a:spcBef>
                <a:spcPts val="100"/>
              </a:spcBef>
              <a:tabLst>
                <a:tab pos="300355" algn="l"/>
              </a:tabLst>
            </a:pPr>
            <a:r>
              <a:rPr sz="1700" spc="-350" dirty="0">
                <a:latin typeface="Roboto"/>
                <a:cs typeface="Roboto"/>
              </a:rPr>
              <a:t>-</a:t>
            </a:r>
            <a:r>
              <a:rPr sz="1700" dirty="0">
                <a:latin typeface="Roboto"/>
                <a:cs typeface="Roboto"/>
              </a:rPr>
              <a:t>	и конечно же </a:t>
            </a:r>
            <a:r>
              <a:rPr sz="1700" spc="-20" dirty="0">
                <a:latin typeface="Roboto"/>
                <a:cs typeface="Roboto"/>
              </a:rPr>
              <a:t>есть </a:t>
            </a:r>
            <a:r>
              <a:rPr sz="1700" spc="-10" dirty="0">
                <a:latin typeface="Roboto"/>
                <a:cs typeface="Roboto"/>
              </a:rPr>
              <a:t>обертки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ко</a:t>
            </a:r>
            <a:r>
              <a:rPr sz="1700" spc="-6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всем </a:t>
            </a:r>
            <a:r>
              <a:rPr sz="1700" spc="-10" dirty="0">
                <a:latin typeface="Roboto"/>
                <a:cs typeface="Roboto"/>
              </a:rPr>
              <a:t>популярным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БД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7038" y="2924926"/>
            <a:ext cx="4818924" cy="1948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dirty="0"/>
              <a:t>Rest</a:t>
            </a:r>
            <a:r>
              <a:rPr sz="3700" spc="-20" dirty="0"/>
              <a:t> </a:t>
            </a:r>
            <a:r>
              <a:rPr sz="3700" spc="-25" dirty="0"/>
              <a:t>API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580715" y="1245448"/>
            <a:ext cx="2152015" cy="313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111760" indent="-288290">
              <a:lnSpc>
                <a:spcPct val="120000"/>
              </a:lnSpc>
              <a:spcBef>
                <a:spcPts val="100"/>
              </a:spcBef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есть</a:t>
            </a:r>
            <a:r>
              <a:rPr sz="1700" spc="-9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коннектор</a:t>
            </a:r>
            <a:r>
              <a:rPr sz="1700" spc="-9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к </a:t>
            </a:r>
            <a:r>
              <a:rPr sz="1700" spc="-10" dirty="0">
                <a:latin typeface="Roboto"/>
                <a:cs typeface="Roboto"/>
              </a:rPr>
              <a:t>FastApi</a:t>
            </a:r>
            <a:endParaRPr sz="1700">
              <a:latin typeface="Roboto"/>
              <a:cs typeface="Roboto"/>
            </a:endParaRPr>
          </a:p>
          <a:p>
            <a:pPr marL="300355" marR="508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каждую</a:t>
            </a:r>
            <a:r>
              <a:rPr sz="1700" spc="-9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цепочку </a:t>
            </a:r>
            <a:r>
              <a:rPr sz="1700" dirty="0">
                <a:latin typeface="Roboto"/>
                <a:cs typeface="Roboto"/>
              </a:rPr>
              <a:t>или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агента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можно рассматривать </a:t>
            </a:r>
            <a:r>
              <a:rPr sz="1700" dirty="0">
                <a:latin typeface="Roboto"/>
                <a:cs typeface="Roboto"/>
              </a:rPr>
              <a:t>как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ручку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апи</a:t>
            </a:r>
            <a:endParaRPr sz="1700">
              <a:latin typeface="Roboto"/>
              <a:cs typeface="Roboto"/>
            </a:endParaRPr>
          </a:p>
          <a:p>
            <a:pPr marL="300355" marR="154940" indent="-288290">
              <a:lnSpc>
                <a:spcPct val="120000"/>
              </a:lnSpc>
              <a:buChar char="-"/>
              <a:tabLst>
                <a:tab pos="300355" algn="l"/>
              </a:tabLst>
            </a:pPr>
            <a:r>
              <a:rPr sz="1700" dirty="0">
                <a:latin typeface="Roboto"/>
                <a:cs typeface="Roboto"/>
              </a:rPr>
              <a:t>получаем</a:t>
            </a:r>
            <a:r>
              <a:rPr sz="1700" spc="-9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не </a:t>
            </a:r>
            <a:r>
              <a:rPr sz="1700" spc="-10" dirty="0">
                <a:latin typeface="Roboto"/>
                <a:cs typeface="Roboto"/>
              </a:rPr>
              <a:t>только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API,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но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spc="-50" dirty="0">
                <a:latin typeface="Roboto"/>
                <a:cs typeface="Roboto"/>
              </a:rPr>
              <a:t>и </a:t>
            </a:r>
            <a:r>
              <a:rPr sz="1700" spc="-20" dirty="0">
                <a:latin typeface="Roboto"/>
                <a:cs typeface="Roboto"/>
              </a:rPr>
              <a:t>документацию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60" dirty="0">
                <a:latin typeface="Roboto"/>
                <a:cs typeface="Roboto"/>
              </a:rPr>
              <a:t>к </a:t>
            </a:r>
            <a:r>
              <a:rPr sz="1700" spc="-25" dirty="0">
                <a:latin typeface="Roboto"/>
                <a:cs typeface="Roboto"/>
              </a:rPr>
              <a:t>API</a:t>
            </a:r>
            <a:endParaRPr sz="1700">
              <a:latin typeface="Roboto"/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1752" y="330722"/>
            <a:ext cx="4945899" cy="44043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F0F283-C8B6-4598-89C9-C404C98A5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73B0C0-761B-443F-97A0-9D6E01FBB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-1"/>
            <a:ext cx="4725186" cy="5143501"/>
          </a:xfrm>
          <a:custGeom>
            <a:avLst/>
            <a:gdLst>
              <a:gd name="connsiteX0" fmla="*/ 0 w 6300250"/>
              <a:gd name="connsiteY0" fmla="*/ 0 h 6858002"/>
              <a:gd name="connsiteX1" fmla="*/ 3149600 w 6300250"/>
              <a:gd name="connsiteY1" fmla="*/ 0 h 6858002"/>
              <a:gd name="connsiteX2" fmla="*/ 3149600 w 6300250"/>
              <a:gd name="connsiteY2" fmla="*/ 2 h 6858002"/>
              <a:gd name="connsiteX3" fmla="*/ 6110455 w 6300250"/>
              <a:gd name="connsiteY3" fmla="*/ 2 h 6858002"/>
              <a:gd name="connsiteX4" fmla="*/ 6115495 w 6300250"/>
              <a:gd name="connsiteY4" fmla="*/ 66677 h 6858002"/>
              <a:gd name="connsiteX5" fmla="*/ 6123892 w 6300250"/>
              <a:gd name="connsiteY5" fmla="*/ 122239 h 6858002"/>
              <a:gd name="connsiteX6" fmla="*/ 6133970 w 6300250"/>
              <a:gd name="connsiteY6" fmla="*/ 174627 h 6858002"/>
              <a:gd name="connsiteX7" fmla="*/ 6150766 w 6300250"/>
              <a:gd name="connsiteY7" fmla="*/ 217489 h 6858002"/>
              <a:gd name="connsiteX8" fmla="*/ 6167562 w 6300250"/>
              <a:gd name="connsiteY8" fmla="*/ 260352 h 6858002"/>
              <a:gd name="connsiteX9" fmla="*/ 6187717 w 6300250"/>
              <a:gd name="connsiteY9" fmla="*/ 296864 h 6858002"/>
              <a:gd name="connsiteX10" fmla="*/ 6207872 w 6300250"/>
              <a:gd name="connsiteY10" fmla="*/ 334964 h 6858002"/>
              <a:gd name="connsiteX11" fmla="*/ 6226348 w 6300250"/>
              <a:gd name="connsiteY11" fmla="*/ 369889 h 6858002"/>
              <a:gd name="connsiteX12" fmla="*/ 6244823 w 6300250"/>
              <a:gd name="connsiteY12" fmla="*/ 409577 h 6858002"/>
              <a:gd name="connsiteX13" fmla="*/ 6261619 w 6300250"/>
              <a:gd name="connsiteY13" fmla="*/ 450852 h 6858002"/>
              <a:gd name="connsiteX14" fmla="*/ 6276736 w 6300250"/>
              <a:gd name="connsiteY14" fmla="*/ 496889 h 6858002"/>
              <a:gd name="connsiteX15" fmla="*/ 6288493 w 6300250"/>
              <a:gd name="connsiteY15" fmla="*/ 546102 h 6858002"/>
              <a:gd name="connsiteX16" fmla="*/ 6296891 w 6300250"/>
              <a:gd name="connsiteY16" fmla="*/ 606427 h 6858002"/>
              <a:gd name="connsiteX17" fmla="*/ 6300250 w 6300250"/>
              <a:gd name="connsiteY17" fmla="*/ 673102 h 6858002"/>
              <a:gd name="connsiteX18" fmla="*/ 6296891 w 6300250"/>
              <a:gd name="connsiteY18" fmla="*/ 744539 h 6858002"/>
              <a:gd name="connsiteX19" fmla="*/ 6288493 w 6300250"/>
              <a:gd name="connsiteY19" fmla="*/ 801689 h 6858002"/>
              <a:gd name="connsiteX20" fmla="*/ 6276736 w 6300250"/>
              <a:gd name="connsiteY20" fmla="*/ 854077 h 6858002"/>
              <a:gd name="connsiteX21" fmla="*/ 6261619 w 6300250"/>
              <a:gd name="connsiteY21" fmla="*/ 901702 h 6858002"/>
              <a:gd name="connsiteX22" fmla="*/ 6244823 w 6300250"/>
              <a:gd name="connsiteY22" fmla="*/ 942977 h 6858002"/>
              <a:gd name="connsiteX23" fmla="*/ 6224668 w 6300250"/>
              <a:gd name="connsiteY23" fmla="*/ 981077 h 6858002"/>
              <a:gd name="connsiteX24" fmla="*/ 6204513 w 6300250"/>
              <a:gd name="connsiteY24" fmla="*/ 1017589 h 6858002"/>
              <a:gd name="connsiteX25" fmla="*/ 6184358 w 6300250"/>
              <a:gd name="connsiteY25" fmla="*/ 1055689 h 6858002"/>
              <a:gd name="connsiteX26" fmla="*/ 6165882 w 6300250"/>
              <a:gd name="connsiteY26" fmla="*/ 1095377 h 6858002"/>
              <a:gd name="connsiteX27" fmla="*/ 6147406 w 6300250"/>
              <a:gd name="connsiteY27" fmla="*/ 1136652 h 6858002"/>
              <a:gd name="connsiteX28" fmla="*/ 6132291 w 6300250"/>
              <a:gd name="connsiteY28" fmla="*/ 1182689 h 6858002"/>
              <a:gd name="connsiteX29" fmla="*/ 6122213 w 6300250"/>
              <a:gd name="connsiteY29" fmla="*/ 1235077 h 6858002"/>
              <a:gd name="connsiteX30" fmla="*/ 6112135 w 6300250"/>
              <a:gd name="connsiteY30" fmla="*/ 1295402 h 6858002"/>
              <a:gd name="connsiteX31" fmla="*/ 6110455 w 6300250"/>
              <a:gd name="connsiteY31" fmla="*/ 1363664 h 6858002"/>
              <a:gd name="connsiteX32" fmla="*/ 6112135 w 6300250"/>
              <a:gd name="connsiteY32" fmla="*/ 1431927 h 6858002"/>
              <a:gd name="connsiteX33" fmla="*/ 6122213 w 6300250"/>
              <a:gd name="connsiteY33" fmla="*/ 1492252 h 6858002"/>
              <a:gd name="connsiteX34" fmla="*/ 6132291 w 6300250"/>
              <a:gd name="connsiteY34" fmla="*/ 1544639 h 6858002"/>
              <a:gd name="connsiteX35" fmla="*/ 6147406 w 6300250"/>
              <a:gd name="connsiteY35" fmla="*/ 1589089 h 6858002"/>
              <a:gd name="connsiteX36" fmla="*/ 6165882 w 6300250"/>
              <a:gd name="connsiteY36" fmla="*/ 1631952 h 6858002"/>
              <a:gd name="connsiteX37" fmla="*/ 6184358 w 6300250"/>
              <a:gd name="connsiteY37" fmla="*/ 1671639 h 6858002"/>
              <a:gd name="connsiteX38" fmla="*/ 6204513 w 6300250"/>
              <a:gd name="connsiteY38" fmla="*/ 1708152 h 6858002"/>
              <a:gd name="connsiteX39" fmla="*/ 6224668 w 6300250"/>
              <a:gd name="connsiteY39" fmla="*/ 1743077 h 6858002"/>
              <a:gd name="connsiteX40" fmla="*/ 6244823 w 6300250"/>
              <a:gd name="connsiteY40" fmla="*/ 1782764 h 6858002"/>
              <a:gd name="connsiteX41" fmla="*/ 6261619 w 6300250"/>
              <a:gd name="connsiteY41" fmla="*/ 1824039 h 6858002"/>
              <a:gd name="connsiteX42" fmla="*/ 6276736 w 6300250"/>
              <a:gd name="connsiteY42" fmla="*/ 1870077 h 6858002"/>
              <a:gd name="connsiteX43" fmla="*/ 6288493 w 6300250"/>
              <a:gd name="connsiteY43" fmla="*/ 1922464 h 6858002"/>
              <a:gd name="connsiteX44" fmla="*/ 6296891 w 6300250"/>
              <a:gd name="connsiteY44" fmla="*/ 1982789 h 6858002"/>
              <a:gd name="connsiteX45" fmla="*/ 6300250 w 6300250"/>
              <a:gd name="connsiteY45" fmla="*/ 2051052 h 6858002"/>
              <a:gd name="connsiteX46" fmla="*/ 6296891 w 6300250"/>
              <a:gd name="connsiteY46" fmla="*/ 2119314 h 6858002"/>
              <a:gd name="connsiteX47" fmla="*/ 6288493 w 6300250"/>
              <a:gd name="connsiteY47" fmla="*/ 2179639 h 6858002"/>
              <a:gd name="connsiteX48" fmla="*/ 6276736 w 6300250"/>
              <a:gd name="connsiteY48" fmla="*/ 2232027 h 6858002"/>
              <a:gd name="connsiteX49" fmla="*/ 6261619 w 6300250"/>
              <a:gd name="connsiteY49" fmla="*/ 2278064 h 6858002"/>
              <a:gd name="connsiteX50" fmla="*/ 6244823 w 6300250"/>
              <a:gd name="connsiteY50" fmla="*/ 2319339 h 6858002"/>
              <a:gd name="connsiteX51" fmla="*/ 6224668 w 6300250"/>
              <a:gd name="connsiteY51" fmla="*/ 2359027 h 6858002"/>
              <a:gd name="connsiteX52" fmla="*/ 6204513 w 6300250"/>
              <a:gd name="connsiteY52" fmla="*/ 2395539 h 6858002"/>
              <a:gd name="connsiteX53" fmla="*/ 6184358 w 6300250"/>
              <a:gd name="connsiteY53" fmla="*/ 2433639 h 6858002"/>
              <a:gd name="connsiteX54" fmla="*/ 6165882 w 6300250"/>
              <a:gd name="connsiteY54" fmla="*/ 2471739 h 6858002"/>
              <a:gd name="connsiteX55" fmla="*/ 6147406 w 6300250"/>
              <a:gd name="connsiteY55" fmla="*/ 2513014 h 6858002"/>
              <a:gd name="connsiteX56" fmla="*/ 6132291 w 6300250"/>
              <a:gd name="connsiteY56" fmla="*/ 2560639 h 6858002"/>
              <a:gd name="connsiteX57" fmla="*/ 6122213 w 6300250"/>
              <a:gd name="connsiteY57" fmla="*/ 2613027 h 6858002"/>
              <a:gd name="connsiteX58" fmla="*/ 6112135 w 6300250"/>
              <a:gd name="connsiteY58" fmla="*/ 2671764 h 6858002"/>
              <a:gd name="connsiteX59" fmla="*/ 6110455 w 6300250"/>
              <a:gd name="connsiteY59" fmla="*/ 2741614 h 6858002"/>
              <a:gd name="connsiteX60" fmla="*/ 6112135 w 6300250"/>
              <a:gd name="connsiteY60" fmla="*/ 2809877 h 6858002"/>
              <a:gd name="connsiteX61" fmla="*/ 6122213 w 6300250"/>
              <a:gd name="connsiteY61" fmla="*/ 2868614 h 6858002"/>
              <a:gd name="connsiteX62" fmla="*/ 6132291 w 6300250"/>
              <a:gd name="connsiteY62" fmla="*/ 2922589 h 6858002"/>
              <a:gd name="connsiteX63" fmla="*/ 6147406 w 6300250"/>
              <a:gd name="connsiteY63" fmla="*/ 2967039 h 6858002"/>
              <a:gd name="connsiteX64" fmla="*/ 6165882 w 6300250"/>
              <a:gd name="connsiteY64" fmla="*/ 3009902 h 6858002"/>
              <a:gd name="connsiteX65" fmla="*/ 6184358 w 6300250"/>
              <a:gd name="connsiteY65" fmla="*/ 3046414 h 6858002"/>
              <a:gd name="connsiteX66" fmla="*/ 6204513 w 6300250"/>
              <a:gd name="connsiteY66" fmla="*/ 3084514 h 6858002"/>
              <a:gd name="connsiteX67" fmla="*/ 6224668 w 6300250"/>
              <a:gd name="connsiteY67" fmla="*/ 3121027 h 6858002"/>
              <a:gd name="connsiteX68" fmla="*/ 6244823 w 6300250"/>
              <a:gd name="connsiteY68" fmla="*/ 3160714 h 6858002"/>
              <a:gd name="connsiteX69" fmla="*/ 6261619 w 6300250"/>
              <a:gd name="connsiteY69" fmla="*/ 3201989 h 6858002"/>
              <a:gd name="connsiteX70" fmla="*/ 6276736 w 6300250"/>
              <a:gd name="connsiteY70" fmla="*/ 3248027 h 6858002"/>
              <a:gd name="connsiteX71" fmla="*/ 6288493 w 6300250"/>
              <a:gd name="connsiteY71" fmla="*/ 3300414 h 6858002"/>
              <a:gd name="connsiteX72" fmla="*/ 6296891 w 6300250"/>
              <a:gd name="connsiteY72" fmla="*/ 3360739 h 6858002"/>
              <a:gd name="connsiteX73" fmla="*/ 6300250 w 6300250"/>
              <a:gd name="connsiteY73" fmla="*/ 3427414 h 6858002"/>
              <a:gd name="connsiteX74" fmla="*/ 6296891 w 6300250"/>
              <a:gd name="connsiteY74" fmla="*/ 3497264 h 6858002"/>
              <a:gd name="connsiteX75" fmla="*/ 6288493 w 6300250"/>
              <a:gd name="connsiteY75" fmla="*/ 3557589 h 6858002"/>
              <a:gd name="connsiteX76" fmla="*/ 6276736 w 6300250"/>
              <a:gd name="connsiteY76" fmla="*/ 3609977 h 6858002"/>
              <a:gd name="connsiteX77" fmla="*/ 6261619 w 6300250"/>
              <a:gd name="connsiteY77" fmla="*/ 3656014 h 6858002"/>
              <a:gd name="connsiteX78" fmla="*/ 6244823 w 6300250"/>
              <a:gd name="connsiteY78" fmla="*/ 3697289 h 6858002"/>
              <a:gd name="connsiteX79" fmla="*/ 6224668 w 6300250"/>
              <a:gd name="connsiteY79" fmla="*/ 3736977 h 6858002"/>
              <a:gd name="connsiteX80" fmla="*/ 6184358 w 6300250"/>
              <a:gd name="connsiteY80" fmla="*/ 3811589 h 6858002"/>
              <a:gd name="connsiteX81" fmla="*/ 6165882 w 6300250"/>
              <a:gd name="connsiteY81" fmla="*/ 3848102 h 6858002"/>
              <a:gd name="connsiteX82" fmla="*/ 6147406 w 6300250"/>
              <a:gd name="connsiteY82" fmla="*/ 3890964 h 6858002"/>
              <a:gd name="connsiteX83" fmla="*/ 6132291 w 6300250"/>
              <a:gd name="connsiteY83" fmla="*/ 3935414 h 6858002"/>
              <a:gd name="connsiteX84" fmla="*/ 6122213 w 6300250"/>
              <a:gd name="connsiteY84" fmla="*/ 3987802 h 6858002"/>
              <a:gd name="connsiteX85" fmla="*/ 6112135 w 6300250"/>
              <a:gd name="connsiteY85" fmla="*/ 4048127 h 6858002"/>
              <a:gd name="connsiteX86" fmla="*/ 6110455 w 6300250"/>
              <a:gd name="connsiteY86" fmla="*/ 4116389 h 6858002"/>
              <a:gd name="connsiteX87" fmla="*/ 6112135 w 6300250"/>
              <a:gd name="connsiteY87" fmla="*/ 4186239 h 6858002"/>
              <a:gd name="connsiteX88" fmla="*/ 6122213 w 6300250"/>
              <a:gd name="connsiteY88" fmla="*/ 4244977 h 6858002"/>
              <a:gd name="connsiteX89" fmla="*/ 6132291 w 6300250"/>
              <a:gd name="connsiteY89" fmla="*/ 4297364 h 6858002"/>
              <a:gd name="connsiteX90" fmla="*/ 6147406 w 6300250"/>
              <a:gd name="connsiteY90" fmla="*/ 4343402 h 6858002"/>
              <a:gd name="connsiteX91" fmla="*/ 6165882 w 6300250"/>
              <a:gd name="connsiteY91" fmla="*/ 4386264 h 6858002"/>
              <a:gd name="connsiteX92" fmla="*/ 6184358 w 6300250"/>
              <a:gd name="connsiteY92" fmla="*/ 4424364 h 6858002"/>
              <a:gd name="connsiteX93" fmla="*/ 6224668 w 6300250"/>
              <a:gd name="connsiteY93" fmla="*/ 4498977 h 6858002"/>
              <a:gd name="connsiteX94" fmla="*/ 6244823 w 6300250"/>
              <a:gd name="connsiteY94" fmla="*/ 4537077 h 6858002"/>
              <a:gd name="connsiteX95" fmla="*/ 6261619 w 6300250"/>
              <a:gd name="connsiteY95" fmla="*/ 4579939 h 6858002"/>
              <a:gd name="connsiteX96" fmla="*/ 6276736 w 6300250"/>
              <a:gd name="connsiteY96" fmla="*/ 4625977 h 6858002"/>
              <a:gd name="connsiteX97" fmla="*/ 6288493 w 6300250"/>
              <a:gd name="connsiteY97" fmla="*/ 4678364 h 6858002"/>
              <a:gd name="connsiteX98" fmla="*/ 6296891 w 6300250"/>
              <a:gd name="connsiteY98" fmla="*/ 4738689 h 6858002"/>
              <a:gd name="connsiteX99" fmla="*/ 6300250 w 6300250"/>
              <a:gd name="connsiteY99" fmla="*/ 4806952 h 6858002"/>
              <a:gd name="connsiteX100" fmla="*/ 6296891 w 6300250"/>
              <a:gd name="connsiteY100" fmla="*/ 4875214 h 6858002"/>
              <a:gd name="connsiteX101" fmla="*/ 6288493 w 6300250"/>
              <a:gd name="connsiteY101" fmla="*/ 4935539 h 6858002"/>
              <a:gd name="connsiteX102" fmla="*/ 6276736 w 6300250"/>
              <a:gd name="connsiteY102" fmla="*/ 4987927 h 6858002"/>
              <a:gd name="connsiteX103" fmla="*/ 6261619 w 6300250"/>
              <a:gd name="connsiteY103" fmla="*/ 5033964 h 6858002"/>
              <a:gd name="connsiteX104" fmla="*/ 6244823 w 6300250"/>
              <a:gd name="connsiteY104" fmla="*/ 5075239 h 6858002"/>
              <a:gd name="connsiteX105" fmla="*/ 6224668 w 6300250"/>
              <a:gd name="connsiteY105" fmla="*/ 5114927 h 6858002"/>
              <a:gd name="connsiteX106" fmla="*/ 6204513 w 6300250"/>
              <a:gd name="connsiteY106" fmla="*/ 5149852 h 6858002"/>
              <a:gd name="connsiteX107" fmla="*/ 6184358 w 6300250"/>
              <a:gd name="connsiteY107" fmla="*/ 5186364 h 6858002"/>
              <a:gd name="connsiteX108" fmla="*/ 6165882 w 6300250"/>
              <a:gd name="connsiteY108" fmla="*/ 5226052 h 6858002"/>
              <a:gd name="connsiteX109" fmla="*/ 6147406 w 6300250"/>
              <a:gd name="connsiteY109" fmla="*/ 5268914 h 6858002"/>
              <a:gd name="connsiteX110" fmla="*/ 6132291 w 6300250"/>
              <a:gd name="connsiteY110" fmla="*/ 5313364 h 6858002"/>
              <a:gd name="connsiteX111" fmla="*/ 6122213 w 6300250"/>
              <a:gd name="connsiteY111" fmla="*/ 5365752 h 6858002"/>
              <a:gd name="connsiteX112" fmla="*/ 6112135 w 6300250"/>
              <a:gd name="connsiteY112" fmla="*/ 5426077 h 6858002"/>
              <a:gd name="connsiteX113" fmla="*/ 6110455 w 6300250"/>
              <a:gd name="connsiteY113" fmla="*/ 5494339 h 6858002"/>
              <a:gd name="connsiteX114" fmla="*/ 6112135 w 6300250"/>
              <a:gd name="connsiteY114" fmla="*/ 5562602 h 6858002"/>
              <a:gd name="connsiteX115" fmla="*/ 6122213 w 6300250"/>
              <a:gd name="connsiteY115" fmla="*/ 5622927 h 6858002"/>
              <a:gd name="connsiteX116" fmla="*/ 6132291 w 6300250"/>
              <a:gd name="connsiteY116" fmla="*/ 5675314 h 6858002"/>
              <a:gd name="connsiteX117" fmla="*/ 6147406 w 6300250"/>
              <a:gd name="connsiteY117" fmla="*/ 5721352 h 6858002"/>
              <a:gd name="connsiteX118" fmla="*/ 6165882 w 6300250"/>
              <a:gd name="connsiteY118" fmla="*/ 5762627 h 6858002"/>
              <a:gd name="connsiteX119" fmla="*/ 6184358 w 6300250"/>
              <a:gd name="connsiteY119" fmla="*/ 5802314 h 6858002"/>
              <a:gd name="connsiteX120" fmla="*/ 6204513 w 6300250"/>
              <a:gd name="connsiteY120" fmla="*/ 5840414 h 6858002"/>
              <a:gd name="connsiteX121" fmla="*/ 6224668 w 6300250"/>
              <a:gd name="connsiteY121" fmla="*/ 5876927 h 6858002"/>
              <a:gd name="connsiteX122" fmla="*/ 6244823 w 6300250"/>
              <a:gd name="connsiteY122" fmla="*/ 5915027 h 6858002"/>
              <a:gd name="connsiteX123" fmla="*/ 6261619 w 6300250"/>
              <a:gd name="connsiteY123" fmla="*/ 5956302 h 6858002"/>
              <a:gd name="connsiteX124" fmla="*/ 6276736 w 6300250"/>
              <a:gd name="connsiteY124" fmla="*/ 6003927 h 6858002"/>
              <a:gd name="connsiteX125" fmla="*/ 6288493 w 6300250"/>
              <a:gd name="connsiteY125" fmla="*/ 6056314 h 6858002"/>
              <a:gd name="connsiteX126" fmla="*/ 6296891 w 6300250"/>
              <a:gd name="connsiteY126" fmla="*/ 6113464 h 6858002"/>
              <a:gd name="connsiteX127" fmla="*/ 6300250 w 6300250"/>
              <a:gd name="connsiteY127" fmla="*/ 6183314 h 6858002"/>
              <a:gd name="connsiteX128" fmla="*/ 6296891 w 6300250"/>
              <a:gd name="connsiteY128" fmla="*/ 6251577 h 6858002"/>
              <a:gd name="connsiteX129" fmla="*/ 6288493 w 6300250"/>
              <a:gd name="connsiteY129" fmla="*/ 6311902 h 6858002"/>
              <a:gd name="connsiteX130" fmla="*/ 6276736 w 6300250"/>
              <a:gd name="connsiteY130" fmla="*/ 6361114 h 6858002"/>
              <a:gd name="connsiteX131" fmla="*/ 6261619 w 6300250"/>
              <a:gd name="connsiteY131" fmla="*/ 6407152 h 6858002"/>
              <a:gd name="connsiteX132" fmla="*/ 6244823 w 6300250"/>
              <a:gd name="connsiteY132" fmla="*/ 6448427 h 6858002"/>
              <a:gd name="connsiteX133" fmla="*/ 6226348 w 6300250"/>
              <a:gd name="connsiteY133" fmla="*/ 6488114 h 6858002"/>
              <a:gd name="connsiteX134" fmla="*/ 6207872 w 6300250"/>
              <a:gd name="connsiteY134" fmla="*/ 6523039 h 6858002"/>
              <a:gd name="connsiteX135" fmla="*/ 6187717 w 6300250"/>
              <a:gd name="connsiteY135" fmla="*/ 6561139 h 6858002"/>
              <a:gd name="connsiteX136" fmla="*/ 6167562 w 6300250"/>
              <a:gd name="connsiteY136" fmla="*/ 6597652 h 6858002"/>
              <a:gd name="connsiteX137" fmla="*/ 6150766 w 6300250"/>
              <a:gd name="connsiteY137" fmla="*/ 6640514 h 6858002"/>
              <a:gd name="connsiteX138" fmla="*/ 6133970 w 6300250"/>
              <a:gd name="connsiteY138" fmla="*/ 6683377 h 6858002"/>
              <a:gd name="connsiteX139" fmla="*/ 6123892 w 6300250"/>
              <a:gd name="connsiteY139" fmla="*/ 6735764 h 6858002"/>
              <a:gd name="connsiteX140" fmla="*/ 6115495 w 6300250"/>
              <a:gd name="connsiteY140" fmla="*/ 6791327 h 6858002"/>
              <a:gd name="connsiteX141" fmla="*/ 6110455 w 6300250"/>
              <a:gd name="connsiteY141" fmla="*/ 6858002 h 6858002"/>
              <a:gd name="connsiteX142" fmla="*/ 3149600 w 6300250"/>
              <a:gd name="connsiteY142" fmla="*/ 6858002 h 6858002"/>
              <a:gd name="connsiteX143" fmla="*/ 2707087 w 6300250"/>
              <a:gd name="connsiteY143" fmla="*/ 6858002 h 6858002"/>
              <a:gd name="connsiteX144" fmla="*/ 0 w 6300250"/>
              <a:gd name="connsiteY14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6300250" h="6858002">
                <a:moveTo>
                  <a:pt x="0" y="0"/>
                </a:moveTo>
                <a:lnTo>
                  <a:pt x="3149600" y="0"/>
                </a:lnTo>
                <a:lnTo>
                  <a:pt x="3149600" y="2"/>
                </a:lnTo>
                <a:lnTo>
                  <a:pt x="6110455" y="2"/>
                </a:lnTo>
                <a:lnTo>
                  <a:pt x="6115495" y="66677"/>
                </a:lnTo>
                <a:lnTo>
                  <a:pt x="6123892" y="122239"/>
                </a:lnTo>
                <a:lnTo>
                  <a:pt x="6133970" y="174627"/>
                </a:lnTo>
                <a:lnTo>
                  <a:pt x="6150766" y="217489"/>
                </a:lnTo>
                <a:lnTo>
                  <a:pt x="6167562" y="260352"/>
                </a:lnTo>
                <a:lnTo>
                  <a:pt x="6187717" y="296864"/>
                </a:lnTo>
                <a:lnTo>
                  <a:pt x="6207872" y="334964"/>
                </a:lnTo>
                <a:lnTo>
                  <a:pt x="6226348" y="369889"/>
                </a:lnTo>
                <a:lnTo>
                  <a:pt x="6244823" y="409577"/>
                </a:lnTo>
                <a:lnTo>
                  <a:pt x="6261619" y="450852"/>
                </a:lnTo>
                <a:lnTo>
                  <a:pt x="6276736" y="496889"/>
                </a:lnTo>
                <a:lnTo>
                  <a:pt x="6288493" y="546102"/>
                </a:lnTo>
                <a:lnTo>
                  <a:pt x="6296891" y="606427"/>
                </a:lnTo>
                <a:lnTo>
                  <a:pt x="6300250" y="673102"/>
                </a:lnTo>
                <a:lnTo>
                  <a:pt x="6296891" y="744539"/>
                </a:lnTo>
                <a:lnTo>
                  <a:pt x="6288493" y="801689"/>
                </a:lnTo>
                <a:lnTo>
                  <a:pt x="6276736" y="854077"/>
                </a:lnTo>
                <a:lnTo>
                  <a:pt x="6261619" y="901702"/>
                </a:lnTo>
                <a:lnTo>
                  <a:pt x="6244823" y="942977"/>
                </a:lnTo>
                <a:lnTo>
                  <a:pt x="6224668" y="981077"/>
                </a:lnTo>
                <a:lnTo>
                  <a:pt x="6204513" y="1017589"/>
                </a:lnTo>
                <a:lnTo>
                  <a:pt x="6184358" y="1055689"/>
                </a:lnTo>
                <a:lnTo>
                  <a:pt x="6165882" y="1095377"/>
                </a:lnTo>
                <a:lnTo>
                  <a:pt x="6147406" y="1136652"/>
                </a:lnTo>
                <a:lnTo>
                  <a:pt x="6132291" y="1182689"/>
                </a:lnTo>
                <a:lnTo>
                  <a:pt x="6122213" y="1235077"/>
                </a:lnTo>
                <a:lnTo>
                  <a:pt x="6112135" y="1295402"/>
                </a:lnTo>
                <a:lnTo>
                  <a:pt x="6110455" y="1363664"/>
                </a:lnTo>
                <a:lnTo>
                  <a:pt x="6112135" y="1431927"/>
                </a:lnTo>
                <a:lnTo>
                  <a:pt x="6122213" y="1492252"/>
                </a:lnTo>
                <a:lnTo>
                  <a:pt x="6132291" y="1544639"/>
                </a:lnTo>
                <a:lnTo>
                  <a:pt x="6147406" y="1589089"/>
                </a:lnTo>
                <a:lnTo>
                  <a:pt x="6165882" y="1631952"/>
                </a:lnTo>
                <a:lnTo>
                  <a:pt x="6184358" y="1671639"/>
                </a:lnTo>
                <a:lnTo>
                  <a:pt x="6204513" y="1708152"/>
                </a:lnTo>
                <a:lnTo>
                  <a:pt x="6224668" y="1743077"/>
                </a:lnTo>
                <a:lnTo>
                  <a:pt x="6244823" y="1782764"/>
                </a:lnTo>
                <a:lnTo>
                  <a:pt x="6261619" y="1824039"/>
                </a:lnTo>
                <a:lnTo>
                  <a:pt x="6276736" y="1870077"/>
                </a:lnTo>
                <a:lnTo>
                  <a:pt x="6288493" y="1922464"/>
                </a:lnTo>
                <a:lnTo>
                  <a:pt x="6296891" y="1982789"/>
                </a:lnTo>
                <a:lnTo>
                  <a:pt x="6300250" y="2051052"/>
                </a:lnTo>
                <a:lnTo>
                  <a:pt x="6296891" y="2119314"/>
                </a:lnTo>
                <a:lnTo>
                  <a:pt x="6288493" y="2179639"/>
                </a:lnTo>
                <a:lnTo>
                  <a:pt x="6276736" y="2232027"/>
                </a:lnTo>
                <a:lnTo>
                  <a:pt x="6261619" y="2278064"/>
                </a:lnTo>
                <a:lnTo>
                  <a:pt x="6244823" y="2319339"/>
                </a:lnTo>
                <a:lnTo>
                  <a:pt x="6224668" y="2359027"/>
                </a:lnTo>
                <a:lnTo>
                  <a:pt x="6204513" y="2395539"/>
                </a:lnTo>
                <a:lnTo>
                  <a:pt x="6184358" y="2433639"/>
                </a:lnTo>
                <a:lnTo>
                  <a:pt x="6165882" y="2471739"/>
                </a:lnTo>
                <a:lnTo>
                  <a:pt x="6147406" y="2513014"/>
                </a:lnTo>
                <a:lnTo>
                  <a:pt x="6132291" y="2560639"/>
                </a:lnTo>
                <a:lnTo>
                  <a:pt x="6122213" y="2613027"/>
                </a:lnTo>
                <a:lnTo>
                  <a:pt x="6112135" y="2671764"/>
                </a:lnTo>
                <a:lnTo>
                  <a:pt x="6110455" y="2741614"/>
                </a:lnTo>
                <a:lnTo>
                  <a:pt x="6112135" y="2809877"/>
                </a:lnTo>
                <a:lnTo>
                  <a:pt x="6122213" y="2868614"/>
                </a:lnTo>
                <a:lnTo>
                  <a:pt x="6132291" y="2922589"/>
                </a:lnTo>
                <a:lnTo>
                  <a:pt x="6147406" y="2967039"/>
                </a:lnTo>
                <a:lnTo>
                  <a:pt x="6165882" y="3009902"/>
                </a:lnTo>
                <a:lnTo>
                  <a:pt x="6184358" y="3046414"/>
                </a:lnTo>
                <a:lnTo>
                  <a:pt x="6204513" y="3084514"/>
                </a:lnTo>
                <a:lnTo>
                  <a:pt x="6224668" y="3121027"/>
                </a:lnTo>
                <a:lnTo>
                  <a:pt x="6244823" y="3160714"/>
                </a:lnTo>
                <a:lnTo>
                  <a:pt x="6261619" y="3201989"/>
                </a:lnTo>
                <a:lnTo>
                  <a:pt x="6276736" y="3248027"/>
                </a:lnTo>
                <a:lnTo>
                  <a:pt x="6288493" y="3300414"/>
                </a:lnTo>
                <a:lnTo>
                  <a:pt x="6296891" y="3360739"/>
                </a:lnTo>
                <a:lnTo>
                  <a:pt x="6300250" y="3427414"/>
                </a:lnTo>
                <a:lnTo>
                  <a:pt x="6296891" y="3497264"/>
                </a:lnTo>
                <a:lnTo>
                  <a:pt x="6288493" y="3557589"/>
                </a:lnTo>
                <a:lnTo>
                  <a:pt x="6276736" y="3609977"/>
                </a:lnTo>
                <a:lnTo>
                  <a:pt x="6261619" y="3656014"/>
                </a:lnTo>
                <a:lnTo>
                  <a:pt x="6244823" y="3697289"/>
                </a:lnTo>
                <a:lnTo>
                  <a:pt x="6224668" y="3736977"/>
                </a:lnTo>
                <a:lnTo>
                  <a:pt x="6184358" y="3811589"/>
                </a:lnTo>
                <a:lnTo>
                  <a:pt x="6165882" y="3848102"/>
                </a:lnTo>
                <a:lnTo>
                  <a:pt x="6147406" y="3890964"/>
                </a:lnTo>
                <a:lnTo>
                  <a:pt x="6132291" y="3935414"/>
                </a:lnTo>
                <a:lnTo>
                  <a:pt x="6122213" y="3987802"/>
                </a:lnTo>
                <a:lnTo>
                  <a:pt x="6112135" y="4048127"/>
                </a:lnTo>
                <a:lnTo>
                  <a:pt x="6110455" y="4116389"/>
                </a:lnTo>
                <a:lnTo>
                  <a:pt x="6112135" y="4186239"/>
                </a:lnTo>
                <a:lnTo>
                  <a:pt x="6122213" y="4244977"/>
                </a:lnTo>
                <a:lnTo>
                  <a:pt x="6132291" y="4297364"/>
                </a:lnTo>
                <a:lnTo>
                  <a:pt x="6147406" y="4343402"/>
                </a:lnTo>
                <a:lnTo>
                  <a:pt x="6165882" y="4386264"/>
                </a:lnTo>
                <a:lnTo>
                  <a:pt x="6184358" y="4424364"/>
                </a:lnTo>
                <a:lnTo>
                  <a:pt x="6224668" y="4498977"/>
                </a:lnTo>
                <a:lnTo>
                  <a:pt x="6244823" y="4537077"/>
                </a:lnTo>
                <a:lnTo>
                  <a:pt x="6261619" y="4579939"/>
                </a:lnTo>
                <a:lnTo>
                  <a:pt x="6276736" y="4625977"/>
                </a:lnTo>
                <a:lnTo>
                  <a:pt x="6288493" y="4678364"/>
                </a:lnTo>
                <a:lnTo>
                  <a:pt x="6296891" y="4738689"/>
                </a:lnTo>
                <a:lnTo>
                  <a:pt x="6300250" y="4806952"/>
                </a:lnTo>
                <a:lnTo>
                  <a:pt x="6296891" y="4875214"/>
                </a:lnTo>
                <a:lnTo>
                  <a:pt x="6288493" y="4935539"/>
                </a:lnTo>
                <a:lnTo>
                  <a:pt x="6276736" y="4987927"/>
                </a:lnTo>
                <a:lnTo>
                  <a:pt x="6261619" y="5033964"/>
                </a:lnTo>
                <a:lnTo>
                  <a:pt x="6244823" y="5075239"/>
                </a:lnTo>
                <a:lnTo>
                  <a:pt x="6224668" y="5114927"/>
                </a:lnTo>
                <a:lnTo>
                  <a:pt x="6204513" y="5149852"/>
                </a:lnTo>
                <a:lnTo>
                  <a:pt x="6184358" y="5186364"/>
                </a:lnTo>
                <a:lnTo>
                  <a:pt x="6165882" y="5226052"/>
                </a:lnTo>
                <a:lnTo>
                  <a:pt x="6147406" y="5268914"/>
                </a:lnTo>
                <a:lnTo>
                  <a:pt x="6132291" y="5313364"/>
                </a:lnTo>
                <a:lnTo>
                  <a:pt x="6122213" y="5365752"/>
                </a:lnTo>
                <a:lnTo>
                  <a:pt x="6112135" y="5426077"/>
                </a:lnTo>
                <a:lnTo>
                  <a:pt x="6110455" y="5494339"/>
                </a:lnTo>
                <a:lnTo>
                  <a:pt x="6112135" y="5562602"/>
                </a:lnTo>
                <a:lnTo>
                  <a:pt x="6122213" y="5622927"/>
                </a:lnTo>
                <a:lnTo>
                  <a:pt x="6132291" y="5675314"/>
                </a:lnTo>
                <a:lnTo>
                  <a:pt x="6147406" y="5721352"/>
                </a:lnTo>
                <a:lnTo>
                  <a:pt x="6165882" y="5762627"/>
                </a:lnTo>
                <a:lnTo>
                  <a:pt x="6184358" y="5802314"/>
                </a:lnTo>
                <a:lnTo>
                  <a:pt x="6204513" y="5840414"/>
                </a:lnTo>
                <a:lnTo>
                  <a:pt x="6224668" y="5876927"/>
                </a:lnTo>
                <a:lnTo>
                  <a:pt x="6244823" y="5915027"/>
                </a:lnTo>
                <a:lnTo>
                  <a:pt x="6261619" y="5956302"/>
                </a:lnTo>
                <a:lnTo>
                  <a:pt x="6276736" y="6003927"/>
                </a:lnTo>
                <a:lnTo>
                  <a:pt x="6288493" y="6056314"/>
                </a:lnTo>
                <a:lnTo>
                  <a:pt x="6296891" y="6113464"/>
                </a:lnTo>
                <a:lnTo>
                  <a:pt x="6300250" y="6183314"/>
                </a:lnTo>
                <a:lnTo>
                  <a:pt x="6296891" y="6251577"/>
                </a:lnTo>
                <a:lnTo>
                  <a:pt x="6288493" y="6311902"/>
                </a:lnTo>
                <a:lnTo>
                  <a:pt x="6276736" y="6361114"/>
                </a:lnTo>
                <a:lnTo>
                  <a:pt x="6261619" y="6407152"/>
                </a:lnTo>
                <a:lnTo>
                  <a:pt x="6244823" y="6448427"/>
                </a:lnTo>
                <a:lnTo>
                  <a:pt x="6226348" y="6488114"/>
                </a:lnTo>
                <a:lnTo>
                  <a:pt x="6207872" y="6523039"/>
                </a:lnTo>
                <a:lnTo>
                  <a:pt x="6187717" y="6561139"/>
                </a:lnTo>
                <a:lnTo>
                  <a:pt x="6167562" y="6597652"/>
                </a:lnTo>
                <a:lnTo>
                  <a:pt x="6150766" y="6640514"/>
                </a:lnTo>
                <a:lnTo>
                  <a:pt x="6133970" y="6683377"/>
                </a:lnTo>
                <a:lnTo>
                  <a:pt x="6123892" y="6735764"/>
                </a:lnTo>
                <a:lnTo>
                  <a:pt x="6115495" y="6791327"/>
                </a:lnTo>
                <a:lnTo>
                  <a:pt x="6110455" y="6858002"/>
                </a:lnTo>
                <a:lnTo>
                  <a:pt x="3149600" y="6858002"/>
                </a:lnTo>
                <a:lnTo>
                  <a:pt x="2707087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949" y="872205"/>
            <a:ext cx="3386699" cy="3399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98425" defTabSz="914400"/>
            <a:r>
              <a:rPr lang="en-US" sz="3300" spc="200">
                <a:solidFill>
                  <a:srgbClr val="2A1A00"/>
                </a:solidFill>
              </a:rPr>
              <a:t>Aligned models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B475C6-1445-41C7-9360-49FD7C1C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>
        <p:nvSpPr>
          <p:cNvPr id="3" name="object 3"/>
          <p:cNvSpPr txBox="1"/>
          <p:nvPr/>
        </p:nvSpPr>
        <p:spPr>
          <a:xfrm>
            <a:off x="5061953" y="846338"/>
            <a:ext cx="3510547" cy="3424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RLHF</a:t>
            </a:r>
            <a:r>
              <a:rPr lang="en-US" sz="1100" spc="-1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1100" spc="-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reinforcement</a:t>
            </a:r>
            <a:r>
              <a:rPr lang="en-US" sz="1100" spc="-9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learning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human</a:t>
            </a:r>
            <a:r>
              <a:rPr lang="en-US" sz="1100" spc="-7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feedback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marR="52070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На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основе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человеческой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разметки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десятков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тысяч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генераций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обучается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модель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критик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1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которая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оценивает</a:t>
            </a:r>
            <a:r>
              <a:rPr lang="en-US" sz="11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генерацию</a:t>
            </a:r>
            <a:r>
              <a:rPr lang="en-US" sz="11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как</a:t>
            </a:r>
            <a:r>
              <a:rPr lang="en-US" sz="1100" spc="-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хорошую</a:t>
            </a:r>
            <a:r>
              <a:rPr lang="en-US" sz="11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или</a:t>
            </a:r>
            <a:r>
              <a:rPr lang="en-US" sz="1100" spc="-4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плохую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закладывается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этика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закладывается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логика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развернутость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ответов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релевантность</a:t>
            </a:r>
            <a:r>
              <a:rPr lang="en-US" sz="11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ответов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4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фильтрация</a:t>
            </a:r>
            <a:r>
              <a:rPr lang="en-US" sz="1100" spc="-3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тем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67360" indent="-228600" defTabSz="914400"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самоцензурирование</a:t>
            </a:r>
            <a:r>
              <a:rPr lang="en-US" sz="1100" spc="-8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модели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-228600" defTabSz="914400">
              <a:spcBef>
                <a:spcPts val="700"/>
              </a:spcBef>
              <a:buClr>
                <a:schemeClr val="tx2"/>
              </a:buClr>
            </a:pP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2700" marR="5080" indent="-228600" defTabSz="914400">
              <a:spcBef>
                <a:spcPts val="700"/>
              </a:spcBef>
              <a:buClr>
                <a:schemeClr val="tx2"/>
              </a:buClr>
            </a:pP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Модель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5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обучается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давать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генерации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1100" spc="-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которые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высоко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оцениваются</a:t>
            </a:r>
            <a:r>
              <a:rPr lang="en-US" sz="1100" spc="-65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моделью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spc="-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критиком</a:t>
            </a:r>
            <a:r>
              <a:rPr lang="en-US" sz="1100" spc="-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472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dirty="0"/>
              <a:t>Получаем</a:t>
            </a:r>
            <a:r>
              <a:rPr spc="-35" dirty="0"/>
              <a:t> </a:t>
            </a:r>
            <a:r>
              <a:rPr dirty="0"/>
              <a:t>AI</a:t>
            </a:r>
            <a:r>
              <a:rPr spc="-35" dirty="0"/>
              <a:t> </a:t>
            </a:r>
            <a:r>
              <a:rPr dirty="0"/>
              <a:t>чат</a:t>
            </a:r>
            <a:r>
              <a:rPr spc="-35" dirty="0"/>
              <a:t> </a:t>
            </a:r>
            <a:r>
              <a:rPr spc="-20" dirty="0"/>
              <a:t>бота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8758" y="1276350"/>
            <a:ext cx="7949565" cy="328676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700" spc="-10" dirty="0">
                <a:latin typeface="Roboto"/>
                <a:cs typeface="Roboto"/>
              </a:rPr>
              <a:t>Проверяются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710"/>
              </a:spcBef>
              <a:buChar char="-"/>
              <a:tabLst>
                <a:tab pos="469265" algn="l"/>
              </a:tabLst>
            </a:pPr>
            <a:r>
              <a:rPr sz="1700" spc="-10" dirty="0">
                <a:latin typeface="Roboto"/>
                <a:cs typeface="Roboto"/>
              </a:rPr>
              <a:t>общая</a:t>
            </a:r>
            <a:r>
              <a:rPr sz="1700" spc="-9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логика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наличие</a:t>
            </a:r>
            <a:r>
              <a:rPr sz="1700" spc="-10" dirty="0">
                <a:latin typeface="Roboto"/>
                <a:cs typeface="Roboto"/>
              </a:rPr>
              <a:t> </a:t>
            </a:r>
            <a:r>
              <a:rPr sz="1700" spc="-40" dirty="0">
                <a:latin typeface="Roboto"/>
                <a:cs typeface="Roboto"/>
              </a:rPr>
              <a:t>фактических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знаний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наличие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цепочек </a:t>
            </a:r>
            <a:r>
              <a:rPr sz="1700" spc="-10" dirty="0">
                <a:latin typeface="Roboto"/>
                <a:cs typeface="Roboto"/>
              </a:rPr>
              <a:t>рассуждений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умение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извлекать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80" dirty="0">
                <a:latin typeface="Roboto"/>
                <a:cs typeface="Roboto"/>
              </a:rPr>
              <a:t>факты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из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предложенных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текстов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5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навыки</a:t>
            </a:r>
            <a:r>
              <a:rPr sz="1700" spc="-7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базовой</a:t>
            </a:r>
            <a:r>
              <a:rPr sz="1700" spc="-6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арифметики</a:t>
            </a:r>
            <a:endParaRPr sz="1700" dirty="0">
              <a:latin typeface="Roboto"/>
              <a:cs typeface="Roboto"/>
            </a:endParaRPr>
          </a:p>
          <a:p>
            <a:pPr marL="469265" indent="-287655">
              <a:lnSpc>
                <a:spcPct val="100000"/>
              </a:lnSpc>
              <a:spcBef>
                <a:spcPts val="409"/>
              </a:spcBef>
              <a:buChar char="-"/>
              <a:tabLst>
                <a:tab pos="469265" algn="l"/>
              </a:tabLst>
            </a:pPr>
            <a:r>
              <a:rPr sz="1700" dirty="0">
                <a:latin typeface="Roboto"/>
                <a:cs typeface="Roboto"/>
              </a:rPr>
              <a:t>навыки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базового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написания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программ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05"/>
              </a:spcBef>
            </a:pPr>
            <a:endParaRPr sz="1700" dirty="0">
              <a:latin typeface="Roboto"/>
              <a:cs typeface="Roboto"/>
            </a:endParaRPr>
          </a:p>
          <a:p>
            <a:pPr marL="12700" marR="5080">
              <a:lnSpc>
                <a:spcPct val="120000"/>
              </a:lnSpc>
            </a:pPr>
            <a:r>
              <a:rPr sz="1700" dirty="0">
                <a:latin typeface="Roboto"/>
                <a:cs typeface="Roboto"/>
              </a:rPr>
              <a:t>условно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300" dirty="0">
                <a:latin typeface="Roboto"/>
                <a:cs typeface="Roboto"/>
              </a:rPr>
              <a:t>-</a:t>
            </a:r>
            <a:r>
              <a:rPr sz="1700" spc="-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модель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может</a:t>
            </a:r>
            <a:r>
              <a:rPr sz="1700" spc="-25" dirty="0">
                <a:latin typeface="Roboto"/>
                <a:cs typeface="Roboto"/>
              </a:rPr>
              <a:t> сдать </a:t>
            </a:r>
            <a:r>
              <a:rPr sz="1700" dirty="0">
                <a:latin typeface="Roboto"/>
                <a:cs typeface="Roboto"/>
              </a:rPr>
              <a:t>ЕГЭ</a:t>
            </a:r>
            <a:r>
              <a:rPr sz="1700" spc="-2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по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общеобразовательной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программе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если давать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ей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правильные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промпты.</a:t>
            </a:r>
            <a:endParaRPr sz="17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472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dirty="0"/>
              <a:t>Сильные</a:t>
            </a:r>
            <a:r>
              <a:rPr spc="95" dirty="0"/>
              <a:t> </a:t>
            </a:r>
            <a:r>
              <a:rPr spc="-20" dirty="0"/>
              <a:t>модели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8758" y="1402078"/>
            <a:ext cx="2068830" cy="2713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3525">
              <a:lnSpc>
                <a:spcPct val="129700"/>
              </a:lnSpc>
              <a:spcBef>
                <a:spcPts val="100"/>
              </a:spcBef>
            </a:pPr>
            <a:r>
              <a:rPr sz="1700" b="1" dirty="0">
                <a:latin typeface="Roboto"/>
                <a:cs typeface="Roboto"/>
              </a:rPr>
              <a:t>ChatGPT</a:t>
            </a:r>
            <a:r>
              <a:rPr sz="1700" b="1" spc="-20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(OpenAI) </a:t>
            </a:r>
            <a:r>
              <a:rPr sz="1700" b="1" dirty="0">
                <a:latin typeface="Roboto"/>
                <a:cs typeface="Roboto"/>
              </a:rPr>
              <a:t>Claude</a:t>
            </a:r>
            <a:r>
              <a:rPr sz="1700" b="1" spc="-30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(Antropic)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b="1" dirty="0">
                <a:latin typeface="Roboto"/>
                <a:cs typeface="Roboto"/>
              </a:rPr>
              <a:t>LLAMA</a:t>
            </a:r>
            <a:r>
              <a:rPr sz="1700" b="1" spc="30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(Meta)</a:t>
            </a: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700" b="1" dirty="0">
                <a:latin typeface="Roboto"/>
                <a:cs typeface="Roboto"/>
              </a:rPr>
              <a:t>Mistral</a:t>
            </a:r>
            <a:r>
              <a:rPr sz="1700" b="1" spc="-75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(MistralAI)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1700" dirty="0">
              <a:latin typeface="Roboto"/>
              <a:cs typeface="Roboto"/>
            </a:endParaRPr>
          </a:p>
          <a:p>
            <a:pPr marL="12700" marR="5080">
              <a:lnSpc>
                <a:spcPct val="129700"/>
              </a:lnSpc>
            </a:pPr>
            <a:r>
              <a:rPr sz="1700" b="1" dirty="0">
                <a:latin typeface="Roboto"/>
                <a:cs typeface="Roboto"/>
              </a:rPr>
              <a:t>GigaChat</a:t>
            </a:r>
            <a:r>
              <a:rPr sz="1700" b="1" spc="-40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(SBER) YandexGPT</a:t>
            </a:r>
            <a:r>
              <a:rPr sz="1700" b="1" spc="-25" dirty="0">
                <a:latin typeface="Roboto"/>
                <a:cs typeface="Roboto"/>
              </a:rPr>
              <a:t> </a:t>
            </a:r>
            <a:r>
              <a:rPr sz="1700" b="1" spc="-10" dirty="0">
                <a:latin typeface="Roboto"/>
                <a:cs typeface="Roboto"/>
              </a:rPr>
              <a:t>(Yandex)</a:t>
            </a:r>
            <a:endParaRPr sz="17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472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0"/>
              </a:spcBef>
            </a:pPr>
            <a:r>
              <a:rPr dirty="0"/>
              <a:t>Общие</a:t>
            </a:r>
            <a:r>
              <a:rPr spc="-50" dirty="0"/>
              <a:t> </a:t>
            </a:r>
            <a:r>
              <a:rPr spc="-10" dirty="0"/>
              <a:t>проблемы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8758" y="1352550"/>
            <a:ext cx="6560820" cy="341757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469900" indent="-288290" algn="just">
              <a:lnSpc>
                <a:spcPct val="100000"/>
              </a:lnSpc>
              <a:spcBef>
                <a:spcPts val="405"/>
              </a:spcBef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все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регулярно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врут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(галлюцинируют)</a:t>
            </a:r>
            <a:endParaRPr sz="1700" dirty="0">
              <a:latin typeface="Roboto"/>
              <a:cs typeface="Roboto"/>
            </a:endParaRPr>
          </a:p>
          <a:p>
            <a:pPr marL="469900" marR="146050" indent="-288290" algn="just">
              <a:lnSpc>
                <a:spcPct val="114999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имеют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искажения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alignment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(они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отказываются </a:t>
            </a:r>
            <a:r>
              <a:rPr sz="1700" spc="-20" dirty="0">
                <a:latin typeface="Roboto"/>
                <a:cs typeface="Roboto"/>
              </a:rPr>
              <a:t>отвечать,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там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где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должны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отвечают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там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где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должны)</a:t>
            </a:r>
            <a:endParaRPr sz="1700" dirty="0">
              <a:latin typeface="Roboto"/>
              <a:cs typeface="Roboto"/>
            </a:endParaRPr>
          </a:p>
          <a:p>
            <a:pPr marL="469900" marR="5080" indent="-288290" algn="just">
              <a:lnSpc>
                <a:spcPct val="114999"/>
              </a:lnSpc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все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имеют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достаточно</a:t>
            </a:r>
            <a:r>
              <a:rPr sz="1700" spc="-5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примитивную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логику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внутри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способны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на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реальное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рассуждение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(модель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знает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что </a:t>
            </a:r>
            <a:r>
              <a:rPr sz="1700" dirty="0">
                <a:latin typeface="Roboto"/>
                <a:cs typeface="Roboto"/>
              </a:rPr>
              <a:t>А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сын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Б,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но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способна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сказать</a:t>
            </a:r>
            <a:r>
              <a:rPr sz="1700" spc="-2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кто</a:t>
            </a:r>
            <a:r>
              <a:rPr sz="1700" spc="-25" dirty="0">
                <a:latin typeface="Roboto"/>
                <a:cs typeface="Roboto"/>
              </a:rPr>
              <a:t> родитель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25" dirty="0">
                <a:latin typeface="Roboto"/>
                <a:cs typeface="Roboto"/>
              </a:rPr>
              <a:t>А)</a:t>
            </a:r>
            <a:endParaRPr sz="1700" dirty="0">
              <a:latin typeface="Roboto"/>
              <a:cs typeface="Roboto"/>
            </a:endParaRPr>
          </a:p>
          <a:p>
            <a:pPr marL="469900" indent="-288290" algn="just">
              <a:lnSpc>
                <a:spcPct val="100000"/>
              </a:lnSpc>
              <a:spcBef>
                <a:spcPts val="305"/>
              </a:spcBef>
              <a:buChar char="-"/>
              <a:tabLst>
                <a:tab pos="469900" algn="l"/>
              </a:tabLst>
            </a:pP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ошибаются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в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рассуждениях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4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выводах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10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Roboto"/>
                <a:cs typeface="Roboto"/>
              </a:rPr>
              <a:t>пока</a:t>
            </a:r>
            <a:r>
              <a:rPr sz="1700" spc="-50" dirty="0">
                <a:latin typeface="Roboto"/>
                <a:cs typeface="Roboto"/>
              </a:rPr>
              <a:t> </a:t>
            </a:r>
            <a:r>
              <a:rPr sz="1700" spc="-40" dirty="0">
                <a:latin typeface="Roboto"/>
                <a:cs typeface="Roboto"/>
              </a:rPr>
              <a:t>это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так.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что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40" dirty="0">
                <a:latin typeface="Roboto"/>
                <a:cs typeface="Roboto"/>
              </a:rPr>
              <a:t>будет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через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год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или</a:t>
            </a:r>
            <a:r>
              <a:rPr sz="1700" spc="-4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два?</a:t>
            </a:r>
            <a:endParaRPr sz="17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15"/>
              </a:spcBef>
            </a:pPr>
            <a:endParaRPr sz="17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700" dirty="0">
                <a:latin typeface="Roboto"/>
                <a:cs typeface="Roboto"/>
              </a:rPr>
              <a:t>Модели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spc="-10" dirty="0">
                <a:latin typeface="Roboto"/>
                <a:cs typeface="Roboto"/>
              </a:rPr>
              <a:t>обладают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сознанием</a:t>
            </a:r>
            <a:r>
              <a:rPr sz="1700" spc="-30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и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dirty="0">
                <a:latin typeface="Roboto"/>
                <a:cs typeface="Roboto"/>
              </a:rPr>
              <a:t>не</a:t>
            </a:r>
            <a:r>
              <a:rPr sz="1700" spc="-30" dirty="0">
                <a:latin typeface="Roboto"/>
                <a:cs typeface="Roboto"/>
              </a:rPr>
              <a:t> хотят </a:t>
            </a:r>
            <a:r>
              <a:rPr sz="1700" spc="-25" dirty="0">
                <a:latin typeface="Roboto"/>
                <a:cs typeface="Roboto"/>
              </a:rPr>
              <a:t>захватить</a:t>
            </a:r>
            <a:r>
              <a:rPr sz="1700" spc="-35" dirty="0">
                <a:latin typeface="Roboto"/>
                <a:cs typeface="Roboto"/>
              </a:rPr>
              <a:t> </a:t>
            </a:r>
            <a:r>
              <a:rPr sz="1700" spc="-20" dirty="0">
                <a:latin typeface="Roboto"/>
                <a:cs typeface="Roboto"/>
              </a:rPr>
              <a:t>мир.</a:t>
            </a:r>
            <a:endParaRPr sz="17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B217C2AD-51B4-40CE-A71F-F5D3F846D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2667762" y="473202"/>
            <a:ext cx="3926681" cy="3921918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F1BF92E-23CF-4BFE-9E1F-C359BACFA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KZ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28FFBEEC-E1D5-4133-8566-2A59DDB17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479295" y="0"/>
            <a:ext cx="5664705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253931" y="713550"/>
            <a:ext cx="4406771" cy="3490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ctr" defTabSz="914400"/>
            <a:r>
              <a:rPr lang="en-US" sz="5100" spc="800">
                <a:solidFill>
                  <a:srgbClr val="2A1A00"/>
                </a:solidFill>
                <a:latin typeface="+mj-lt"/>
                <a:cs typeface="+mj-cs"/>
              </a:rPr>
              <a:t>Есть три основные стратегии: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3932" y="4210812"/>
            <a:ext cx="4406769" cy="603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spcBef>
                <a:spcPts val="700"/>
              </a:spcBef>
              <a:buClr>
                <a:schemeClr val="tx2"/>
              </a:buClr>
              <a:tabLst>
                <a:tab pos="427355" algn="l"/>
              </a:tabLst>
            </a:pPr>
            <a:r>
              <a:rPr lang="en-US" sz="2000" b="1" cap="all" spc="400">
                <a:solidFill>
                  <a:srgbClr val="F3F3F2"/>
                </a:solidFill>
              </a:rPr>
              <a:t>1.	Gready</a:t>
            </a:r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E8EFDFFA-99D1-4010-8BB3-F3C338EC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961889" cy="51435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ru-KZ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61" y="1337083"/>
            <a:ext cx="2996692" cy="2472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DA11C3-61CA-E503-FEAF-4F71DFDC6FB9}"/>
              </a:ext>
            </a:extLst>
          </p:cNvPr>
          <p:cNvSpPr txBox="1"/>
          <p:nvPr/>
        </p:nvSpPr>
        <p:spPr>
          <a:xfrm>
            <a:off x="4854103" y="77329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800" dirty="0">
                <a:solidFill>
                  <a:srgbClr val="2A1A00"/>
                </a:solidFill>
                <a:latin typeface="+mj-lt"/>
                <a:cs typeface="+mj-cs"/>
              </a:rPr>
              <a:t>Text Generation</a:t>
            </a:r>
            <a:endParaRPr lang="ru-KZ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</TotalTime>
  <Words>2127</Words>
  <Application>Microsoft Macintosh PowerPoint</Application>
  <PresentationFormat>Экран (16:9)</PresentationFormat>
  <Paragraphs>290</Paragraphs>
  <Slides>49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7" baseType="lpstr">
      <vt:lpstr>Arial</vt:lpstr>
      <vt:lpstr>Arial MT</vt:lpstr>
      <vt:lpstr>Corbel</vt:lpstr>
      <vt:lpstr>Courier New</vt:lpstr>
      <vt:lpstr>Gill Sans MT</vt:lpstr>
      <vt:lpstr>Impact</vt:lpstr>
      <vt:lpstr>Roboto</vt:lpstr>
      <vt:lpstr>Эмблема</vt:lpstr>
      <vt:lpstr>Введение в LangChain: цепочки промптов, память, структурирование взаимодействий.</vt:lpstr>
      <vt:lpstr>Языковые модели</vt:lpstr>
      <vt:lpstr>Токенизация</vt:lpstr>
      <vt:lpstr>Instruct models</vt:lpstr>
      <vt:lpstr>Aligned models</vt:lpstr>
      <vt:lpstr>Получаем AI чат бота</vt:lpstr>
      <vt:lpstr>Сильные модели</vt:lpstr>
      <vt:lpstr>Общие проблемы</vt:lpstr>
      <vt:lpstr>Есть три основные стратегии:</vt:lpstr>
      <vt:lpstr>Есть три основные стратегии:</vt:lpstr>
      <vt:lpstr>Text Generation Есть три основные стратегии:</vt:lpstr>
      <vt:lpstr>Text Generation Есть три основные стратегии:</vt:lpstr>
      <vt:lpstr>Параметры генерации</vt:lpstr>
      <vt:lpstr>Промптинг</vt:lpstr>
      <vt:lpstr>Решаемые задачи</vt:lpstr>
      <vt:lpstr>Вопросы?</vt:lpstr>
      <vt:lpstr>LangChain</vt:lpstr>
      <vt:lpstr>Models</vt:lpstr>
      <vt:lpstr>Message types</vt:lpstr>
      <vt:lpstr>ChatModels</vt:lpstr>
      <vt:lpstr>LLMs</vt:lpstr>
      <vt:lpstr>Промпты</vt:lpstr>
      <vt:lpstr>Промпты</vt:lpstr>
      <vt:lpstr>Промпты</vt:lpstr>
      <vt:lpstr>Output Parsers</vt:lpstr>
      <vt:lpstr>Магия</vt:lpstr>
      <vt:lpstr>RAG - retrieval augmented generation</vt:lpstr>
      <vt:lpstr>RAG - retrieval augmented generation</vt:lpstr>
      <vt:lpstr>Embedding models</vt:lpstr>
      <vt:lpstr>Embedding models</vt:lpstr>
      <vt:lpstr>Text splitters</vt:lpstr>
      <vt:lpstr>Vector stores</vt:lpstr>
      <vt:lpstr>Vector stores</vt:lpstr>
      <vt:lpstr>Retrievers</vt:lpstr>
      <vt:lpstr>RAG pipeline</vt:lpstr>
      <vt:lpstr>Self consistency</vt:lpstr>
      <vt:lpstr>Generated Knowledge Prompting</vt:lpstr>
      <vt:lpstr>Retrieval augmented generation</vt:lpstr>
      <vt:lpstr>Retrieval augmented generation</vt:lpstr>
      <vt:lpstr>Retrieval augmented generation</vt:lpstr>
      <vt:lpstr>Agents</vt:lpstr>
      <vt:lpstr>ReAct</vt:lpstr>
      <vt:lpstr>Self ask with search</vt:lpstr>
      <vt:lpstr>Agents</vt:lpstr>
      <vt:lpstr>Agents</vt:lpstr>
      <vt:lpstr>Tools</vt:lpstr>
      <vt:lpstr>Memory</vt:lpstr>
      <vt:lpstr>Memory</vt:lpstr>
      <vt:lpstr>Rest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ОУ LangChain курса ML_Pro 19.12.23</dc:title>
  <cp:lastModifiedBy>Қалжанов Нұрлыхан Ерланұлы</cp:lastModifiedBy>
  <cp:revision>16</cp:revision>
  <dcterms:created xsi:type="dcterms:W3CDTF">2025-11-28T04:48:53Z</dcterms:created>
  <dcterms:modified xsi:type="dcterms:W3CDTF">2025-11-28T12:25:08Z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2025-11-28T00:00:00Z</vt:filetime>
  </property>
  <property fmtid="{D5CDD505-2E9C-101B-9397-08002B2CF9AE}" pid="3" name="Creator">
    <vt:lpwstr>Google</vt:lpwstr>
  </property>
  <property fmtid="{D5CDD505-2E9C-101B-9397-08002B2CF9AE}" pid="4" name="LastSaved">
    <vt:filetime>2025-11-28T00:00:00Z</vt:filetime>
  </property>
</Properties>
</file>